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529" r:id="rId5"/>
    <p:sldId id="731" r:id="rId6"/>
    <p:sldId id="785" r:id="rId7"/>
    <p:sldId id="786" r:id="rId8"/>
    <p:sldId id="783" r:id="rId9"/>
    <p:sldId id="792" r:id="rId10"/>
    <p:sldId id="781" r:id="rId11"/>
    <p:sldId id="738" r:id="rId12"/>
    <p:sldId id="521" r:id="rId13"/>
    <p:sldId id="794" r:id="rId14"/>
    <p:sldId id="793" r:id="rId15"/>
    <p:sldId id="677" r:id="rId16"/>
    <p:sldId id="723" r:id="rId17"/>
    <p:sldId id="711" r:id="rId18"/>
    <p:sldId id="795" r:id="rId19"/>
    <p:sldId id="762" r:id="rId20"/>
    <p:sldId id="761" r:id="rId21"/>
    <p:sldId id="724" r:id="rId22"/>
    <p:sldId id="726" r:id="rId23"/>
    <p:sldId id="759"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15DEA0-B616-8009-E90C-597BBCA86DDC}" name="Wilco de Bruijne" initials="WdB" userId="Wilco de Bruijn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ondong J.J.P. (Joyce)" initials="HJ(" lastIdx="5" clrIdx="0">
    <p:extLst>
      <p:ext uri="{19B8F6BF-5375-455C-9EA6-DF929625EA0E}">
        <p15:presenceInfo xmlns:p15="http://schemas.microsoft.com/office/powerpoint/2012/main" userId="S::J.J.P.Hondong@gasunie.nl::63aa5090-9f11-4b7a-bb82-77992f5697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E41"/>
    <a:srgbClr val="FFE000"/>
    <a:srgbClr val="FFC003"/>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68"/>
    <p:restoredTop sz="84473" autoAdjust="0"/>
  </p:normalViewPr>
  <p:slideViewPr>
    <p:cSldViewPr snapToGrid="0" snapToObjects="1">
      <p:cViewPr varScale="1">
        <p:scale>
          <a:sx n="93" d="100"/>
          <a:sy n="93" d="100"/>
        </p:scale>
        <p:origin x="53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75FCD-0EA4-314E-A084-F1BE24915D76}" type="datetimeFigureOut">
              <a:rPr lang="nl-NL" smtClean="0"/>
              <a:t>23-5-2023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17CB1E-009A-414A-B17A-C7EA3AF93E0E}" type="slidenum">
              <a:rPr lang="nl-NL" smtClean="0"/>
              <a:t>‹nr.›</a:t>
            </a:fld>
            <a:endParaRPr lang="nl-NL"/>
          </a:p>
        </p:txBody>
      </p:sp>
    </p:spTree>
    <p:extLst>
      <p:ext uri="{BB962C8B-B14F-4D97-AF65-F5344CB8AC3E}">
        <p14:creationId xmlns:p14="http://schemas.microsoft.com/office/powerpoint/2010/main" val="4288632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I have to excuse Christa Groshart, client. </a:t>
            </a:r>
          </a:p>
          <a:p>
            <a:r>
              <a:rPr lang="en-GB" dirty="0"/>
              <a:t>Herman Wanningen</a:t>
            </a:r>
          </a:p>
          <a:p>
            <a:r>
              <a:rPr lang="en-GB" dirty="0"/>
              <a:t>On behalf of 2 ministries and the Dutch national water authority </a:t>
            </a:r>
          </a:p>
        </p:txBody>
      </p:sp>
      <p:sp>
        <p:nvSpPr>
          <p:cNvPr id="4" name="Tijdelijke aanduiding voor dianummer 3"/>
          <p:cNvSpPr>
            <a:spLocks noGrp="1"/>
          </p:cNvSpPr>
          <p:nvPr>
            <p:ph type="sldNum" sz="quarter" idx="5"/>
          </p:nvPr>
        </p:nvSpPr>
        <p:spPr/>
        <p:txBody>
          <a:bodyPr/>
          <a:lstStyle/>
          <a:p>
            <a:fld id="{B017CB1E-009A-414A-B17A-C7EA3AF93E0E}" type="slidenum">
              <a:rPr lang="nl-NL" smtClean="0"/>
              <a:t>1</a:t>
            </a:fld>
            <a:endParaRPr lang="nl-NL"/>
          </a:p>
        </p:txBody>
      </p:sp>
    </p:spTree>
    <p:extLst>
      <p:ext uri="{BB962C8B-B14F-4D97-AF65-F5344CB8AC3E}">
        <p14:creationId xmlns:p14="http://schemas.microsoft.com/office/powerpoint/2010/main" val="1378401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Another showcase: </a:t>
            </a:r>
            <a:r>
              <a:rPr lang="en-GB" dirty="0" err="1"/>
              <a:t>Selune</a:t>
            </a:r>
            <a:r>
              <a:rPr lang="en-GB" dirty="0"/>
              <a:t>: old hydropower dam. To expensive to refurbish. </a:t>
            </a:r>
          </a:p>
        </p:txBody>
      </p:sp>
      <p:sp>
        <p:nvSpPr>
          <p:cNvPr id="4" name="Tijdelijke aanduiding voor dianummer 3"/>
          <p:cNvSpPr>
            <a:spLocks noGrp="1"/>
          </p:cNvSpPr>
          <p:nvPr>
            <p:ph type="sldNum" sz="quarter" idx="5"/>
          </p:nvPr>
        </p:nvSpPr>
        <p:spPr/>
        <p:txBody>
          <a:bodyPr/>
          <a:lstStyle/>
          <a:p>
            <a:fld id="{B017CB1E-009A-414A-B17A-C7EA3AF93E0E}" type="slidenum">
              <a:rPr lang="nl-NL" smtClean="0"/>
              <a:t>10</a:t>
            </a:fld>
            <a:endParaRPr lang="nl-NL"/>
          </a:p>
        </p:txBody>
      </p:sp>
    </p:spTree>
    <p:extLst>
      <p:ext uri="{BB962C8B-B14F-4D97-AF65-F5344CB8AC3E}">
        <p14:creationId xmlns:p14="http://schemas.microsoft.com/office/powerpoint/2010/main" val="1832702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In 2022 a record number of dams was removed, </a:t>
            </a:r>
          </a:p>
          <a:p>
            <a:r>
              <a:rPr lang="en-GB" dirty="0"/>
              <a:t>Average costs per dam: EURO 80.000, enormous possibility for contractors, engineers etc. Interesting business case. </a:t>
            </a:r>
          </a:p>
          <a:p>
            <a:r>
              <a:rPr lang="en-GB" dirty="0"/>
              <a:t>If you simply count that 150K barriers have to go, then 12 billion EURO is needed for that. So dam removal becomes an industry itself. </a:t>
            </a:r>
          </a:p>
        </p:txBody>
      </p:sp>
      <p:sp>
        <p:nvSpPr>
          <p:cNvPr id="4" name="Tijdelijke aanduiding voor dianummer 3"/>
          <p:cNvSpPr>
            <a:spLocks noGrp="1"/>
          </p:cNvSpPr>
          <p:nvPr>
            <p:ph type="sldNum" sz="quarter" idx="5"/>
          </p:nvPr>
        </p:nvSpPr>
        <p:spPr/>
        <p:txBody>
          <a:bodyPr/>
          <a:lstStyle/>
          <a:p>
            <a:fld id="{B017CB1E-009A-414A-B17A-C7EA3AF93E0E}" type="slidenum">
              <a:rPr lang="nl-NL" smtClean="0"/>
              <a:t>11</a:t>
            </a:fld>
            <a:endParaRPr lang="nl-NL"/>
          </a:p>
        </p:txBody>
      </p:sp>
    </p:spTree>
    <p:extLst>
      <p:ext uri="{BB962C8B-B14F-4D97-AF65-F5344CB8AC3E}">
        <p14:creationId xmlns:p14="http://schemas.microsoft.com/office/powerpoint/2010/main" val="2525091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Not only the specialist and water managers, also media, policymakers, politicians are picking up the message/story and helping to make this a success. </a:t>
            </a:r>
          </a:p>
        </p:txBody>
      </p:sp>
      <p:sp>
        <p:nvSpPr>
          <p:cNvPr id="4" name="Tijdelijke aanduiding voor dianummer 3"/>
          <p:cNvSpPr>
            <a:spLocks noGrp="1"/>
          </p:cNvSpPr>
          <p:nvPr>
            <p:ph type="sldNum" sz="quarter" idx="5"/>
          </p:nvPr>
        </p:nvSpPr>
        <p:spPr/>
        <p:txBody>
          <a:bodyPr/>
          <a:lstStyle/>
          <a:p>
            <a:fld id="{B017CB1E-009A-414A-B17A-C7EA3AF93E0E}" type="slidenum">
              <a:rPr lang="nl-NL" smtClean="0"/>
              <a:t>12</a:t>
            </a:fld>
            <a:endParaRPr lang="nl-NL"/>
          </a:p>
        </p:txBody>
      </p:sp>
    </p:spTree>
    <p:extLst>
      <p:ext uri="{BB962C8B-B14F-4D97-AF65-F5344CB8AC3E}">
        <p14:creationId xmlns:p14="http://schemas.microsoft.com/office/powerpoint/2010/main" val="311759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 to the Free Flow project</a:t>
            </a:r>
          </a:p>
          <a:p>
            <a:endParaRPr lang="en-US" dirty="0"/>
          </a:p>
        </p:txBody>
      </p:sp>
      <p:sp>
        <p:nvSpPr>
          <p:cNvPr id="4" name="Slide Number Placeholder 3"/>
          <p:cNvSpPr>
            <a:spLocks noGrp="1"/>
          </p:cNvSpPr>
          <p:nvPr>
            <p:ph type="sldNum" sz="quarter" idx="5"/>
          </p:nvPr>
        </p:nvSpPr>
        <p:spPr/>
        <p:txBody>
          <a:bodyPr/>
          <a:lstStyle/>
          <a:p>
            <a:fld id="{7BFC4AC0-B24C-9041-9B9E-AEF835DF7CCE}" type="slidenum">
              <a:rPr lang="nl-NL" smtClean="0"/>
              <a:t>13</a:t>
            </a:fld>
            <a:endParaRPr lang="nl-NL"/>
          </a:p>
        </p:txBody>
      </p:sp>
    </p:spTree>
    <p:extLst>
      <p:ext uri="{BB962C8B-B14F-4D97-AF65-F5344CB8AC3E}">
        <p14:creationId xmlns:p14="http://schemas.microsoft.com/office/powerpoint/2010/main" val="114689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Eerst</a:t>
            </a:r>
            <a:r>
              <a:rPr lang="en-US" dirty="0"/>
              <a:t> </a:t>
            </a:r>
            <a:r>
              <a:rPr lang="en-US" dirty="0" err="1"/>
              <a:t>vismigratieroutekaart</a:t>
            </a:r>
            <a:r>
              <a:rPr lang="en-US" dirty="0"/>
              <a:t> laten </a:t>
            </a:r>
            <a:r>
              <a:rPr lang="en-US" dirty="0" err="1"/>
              <a:t>zien</a:t>
            </a:r>
            <a:r>
              <a:rPr lang="en-US" dirty="0"/>
              <a:t>: </a:t>
            </a:r>
            <a:r>
              <a:rPr lang="en-US" dirty="0" err="1"/>
              <a:t>kan</a:t>
            </a:r>
            <a:r>
              <a:rPr lang="en-US" dirty="0"/>
              <a:t> vis er </a:t>
            </a:r>
            <a:r>
              <a:rPr lang="en-US" dirty="0" err="1"/>
              <a:t>komen</a:t>
            </a:r>
            <a:r>
              <a:rPr lang="en-US" dirty="0"/>
              <a:t>? Nu is de </a:t>
            </a:r>
            <a:r>
              <a:rPr lang="en-US" dirty="0" err="1"/>
              <a:t>vraag</a:t>
            </a:r>
            <a:r>
              <a:rPr lang="en-US" dirty="0"/>
              <a:t>: is </a:t>
            </a:r>
            <a:r>
              <a:rPr lang="en-US" dirty="0" err="1"/>
              <a:t>gebied</a:t>
            </a:r>
            <a:r>
              <a:rPr lang="en-US" dirty="0"/>
              <a:t> </a:t>
            </a:r>
            <a:r>
              <a:rPr lang="en-US" dirty="0" err="1"/>
              <a:t>geschikt</a:t>
            </a:r>
            <a:r>
              <a:rPr lang="en-US" dirty="0"/>
              <a:t> </a:t>
            </a:r>
            <a:r>
              <a:rPr lang="en-US" dirty="0" err="1"/>
              <a:t>voor</a:t>
            </a:r>
            <a:r>
              <a:rPr lang="en-US" dirty="0"/>
              <a:t> </a:t>
            </a:r>
            <a:r>
              <a:rPr lang="en-US" dirty="0" err="1"/>
              <a:t>migrerende</a:t>
            </a:r>
            <a:r>
              <a:rPr lang="en-US" dirty="0"/>
              <a:t> </a:t>
            </a:r>
            <a:r>
              <a:rPr lang="en-US" dirty="0" err="1"/>
              <a:t>soorten</a:t>
            </a:r>
            <a:r>
              <a:rPr lang="en-US" dirty="0"/>
              <a:t>. </a:t>
            </a:r>
          </a:p>
          <a:p>
            <a:r>
              <a:rPr lang="en-US" dirty="0" err="1"/>
              <a:t>Uitsnede</a:t>
            </a:r>
            <a:r>
              <a:rPr lang="en-US" dirty="0"/>
              <a:t> </a:t>
            </a:r>
            <a:r>
              <a:rPr lang="en-US" dirty="0" err="1"/>
              <a:t>Dommel</a:t>
            </a:r>
            <a:r>
              <a:rPr lang="en-US" dirty="0"/>
              <a:t> </a:t>
            </a:r>
            <a:r>
              <a:rPr lang="en-US" dirty="0" err="1"/>
              <a:t>invoegen</a:t>
            </a:r>
            <a:r>
              <a:rPr lang="en-US" dirty="0"/>
              <a:t>. Message: we searched for the biodiversity hotspots. According to the water managers. </a:t>
            </a:r>
          </a:p>
          <a:p>
            <a:r>
              <a:rPr lang="en-US" dirty="0"/>
              <a:t>Less than 10% is free flowing according to the definition. </a:t>
            </a:r>
          </a:p>
        </p:txBody>
      </p:sp>
      <p:sp>
        <p:nvSpPr>
          <p:cNvPr id="4" name="Slide Number Placeholder 3"/>
          <p:cNvSpPr>
            <a:spLocks noGrp="1"/>
          </p:cNvSpPr>
          <p:nvPr>
            <p:ph type="sldNum" sz="quarter" idx="5"/>
          </p:nvPr>
        </p:nvSpPr>
        <p:spPr/>
        <p:txBody>
          <a:bodyPr/>
          <a:lstStyle/>
          <a:p>
            <a:fld id="{7BFC4AC0-B24C-9041-9B9E-AEF835DF7CCE}" type="slidenum">
              <a:rPr lang="nl-NL" smtClean="0"/>
              <a:t>14</a:t>
            </a:fld>
            <a:endParaRPr lang="nl-NL"/>
          </a:p>
        </p:txBody>
      </p:sp>
    </p:spTree>
    <p:extLst>
      <p:ext uri="{BB962C8B-B14F-4D97-AF65-F5344CB8AC3E}">
        <p14:creationId xmlns:p14="http://schemas.microsoft.com/office/powerpoint/2010/main" val="2541345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Eerst</a:t>
            </a:r>
            <a:r>
              <a:rPr lang="en-US" dirty="0"/>
              <a:t> </a:t>
            </a:r>
            <a:r>
              <a:rPr lang="en-US" dirty="0" err="1"/>
              <a:t>vismigratieroutekaart</a:t>
            </a:r>
            <a:r>
              <a:rPr lang="en-US" dirty="0"/>
              <a:t> laten </a:t>
            </a:r>
            <a:r>
              <a:rPr lang="en-US" dirty="0" err="1"/>
              <a:t>zien</a:t>
            </a:r>
            <a:r>
              <a:rPr lang="en-US" dirty="0"/>
              <a:t>: </a:t>
            </a:r>
            <a:r>
              <a:rPr lang="en-US" dirty="0" err="1"/>
              <a:t>kan</a:t>
            </a:r>
            <a:r>
              <a:rPr lang="en-US" dirty="0"/>
              <a:t> vis er </a:t>
            </a:r>
            <a:r>
              <a:rPr lang="en-US" dirty="0" err="1"/>
              <a:t>komen</a:t>
            </a:r>
            <a:r>
              <a:rPr lang="en-US" dirty="0"/>
              <a:t>? Nu is de </a:t>
            </a:r>
            <a:r>
              <a:rPr lang="en-US" dirty="0" err="1"/>
              <a:t>vraag</a:t>
            </a:r>
            <a:r>
              <a:rPr lang="en-US" dirty="0"/>
              <a:t>: is </a:t>
            </a:r>
            <a:r>
              <a:rPr lang="en-US" dirty="0" err="1"/>
              <a:t>gebied</a:t>
            </a:r>
            <a:r>
              <a:rPr lang="en-US" dirty="0"/>
              <a:t> </a:t>
            </a:r>
            <a:r>
              <a:rPr lang="en-US" dirty="0" err="1"/>
              <a:t>geschikt</a:t>
            </a:r>
            <a:r>
              <a:rPr lang="en-US" dirty="0"/>
              <a:t> </a:t>
            </a:r>
            <a:r>
              <a:rPr lang="en-US" dirty="0" err="1"/>
              <a:t>voor</a:t>
            </a:r>
            <a:r>
              <a:rPr lang="en-US" dirty="0"/>
              <a:t> </a:t>
            </a:r>
            <a:r>
              <a:rPr lang="en-US" dirty="0" err="1"/>
              <a:t>migrerende</a:t>
            </a:r>
            <a:r>
              <a:rPr lang="en-US" dirty="0"/>
              <a:t> </a:t>
            </a:r>
            <a:r>
              <a:rPr lang="en-US" dirty="0" err="1"/>
              <a:t>soorten</a:t>
            </a:r>
            <a:r>
              <a:rPr lang="en-US" dirty="0"/>
              <a:t>. </a:t>
            </a:r>
          </a:p>
          <a:p>
            <a:r>
              <a:rPr lang="en-US" dirty="0" err="1"/>
              <a:t>Uitsnede</a:t>
            </a:r>
            <a:r>
              <a:rPr lang="en-US" dirty="0"/>
              <a:t> </a:t>
            </a:r>
            <a:r>
              <a:rPr lang="en-US" dirty="0" err="1"/>
              <a:t>Dommel</a:t>
            </a:r>
            <a:r>
              <a:rPr lang="en-US" dirty="0"/>
              <a:t> </a:t>
            </a:r>
            <a:r>
              <a:rPr lang="en-US" dirty="0" err="1"/>
              <a:t>invoegen</a:t>
            </a:r>
            <a:r>
              <a:rPr lang="en-US" dirty="0"/>
              <a:t>. Message: we searched for the biodiversity hotspots. According to the water managers. </a:t>
            </a:r>
          </a:p>
          <a:p>
            <a:r>
              <a:rPr lang="en-US" dirty="0"/>
              <a:t>Less than 10% is free flowing according to the definition. </a:t>
            </a:r>
          </a:p>
        </p:txBody>
      </p:sp>
      <p:sp>
        <p:nvSpPr>
          <p:cNvPr id="4" name="Slide Number Placeholder 3"/>
          <p:cNvSpPr>
            <a:spLocks noGrp="1"/>
          </p:cNvSpPr>
          <p:nvPr>
            <p:ph type="sldNum" sz="quarter" idx="5"/>
          </p:nvPr>
        </p:nvSpPr>
        <p:spPr/>
        <p:txBody>
          <a:bodyPr/>
          <a:lstStyle/>
          <a:p>
            <a:fld id="{7BFC4AC0-B24C-9041-9B9E-AEF835DF7CCE}" type="slidenum">
              <a:rPr lang="nl-NL" smtClean="0"/>
              <a:t>15</a:t>
            </a:fld>
            <a:endParaRPr lang="nl-NL"/>
          </a:p>
        </p:txBody>
      </p:sp>
    </p:spTree>
    <p:extLst>
      <p:ext uri="{BB962C8B-B14F-4D97-AF65-F5344CB8AC3E}">
        <p14:creationId xmlns:p14="http://schemas.microsoft.com/office/powerpoint/2010/main" val="1129849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t>Een</a:t>
            </a:r>
            <a:r>
              <a:rPr lang="en-US" b="0" dirty="0"/>
              <a:t> </a:t>
            </a:r>
            <a:r>
              <a:rPr lang="en-US" b="0" dirty="0" err="1"/>
              <a:t>paar</a:t>
            </a:r>
            <a:r>
              <a:rPr lang="en-US" b="0" dirty="0"/>
              <a:t> </a:t>
            </a:r>
            <a:r>
              <a:rPr lang="en-US" b="0" dirty="0" err="1"/>
              <a:t>waterschappen</a:t>
            </a:r>
            <a:r>
              <a:rPr lang="en-US" b="0" dirty="0"/>
              <a:t> </a:t>
            </a:r>
            <a:r>
              <a:rPr lang="en-US" b="0" dirty="0" err="1"/>
              <a:t>hebben</a:t>
            </a:r>
            <a:r>
              <a:rPr lang="en-US" b="0" dirty="0"/>
              <a:t> al </a:t>
            </a:r>
            <a:r>
              <a:rPr lang="en-US" b="0" dirty="0" err="1"/>
              <a:t>meegedacht</a:t>
            </a:r>
            <a:r>
              <a:rPr lang="en-US" b="0" dirty="0"/>
              <a:t>, </a:t>
            </a:r>
            <a:r>
              <a:rPr lang="en-US" b="0" dirty="0" err="1"/>
              <a:t>vraag</a:t>
            </a:r>
            <a:r>
              <a:rPr lang="en-US" b="0" dirty="0"/>
              <a:t>: </a:t>
            </a:r>
            <a:r>
              <a:rPr lang="en-US" b="0" dirty="0" err="1"/>
              <a:t>waar</a:t>
            </a:r>
            <a:r>
              <a:rPr lang="en-US" b="0" dirty="0"/>
              <a:t> </a:t>
            </a:r>
            <a:r>
              <a:rPr lang="en-US" b="0" dirty="0" err="1"/>
              <a:t>ligt</a:t>
            </a:r>
            <a:r>
              <a:rPr lang="en-US" b="0" dirty="0"/>
              <a:t> er </a:t>
            </a:r>
            <a:r>
              <a:rPr lang="en-US" b="0" dirty="0" err="1"/>
              <a:t>nog</a:t>
            </a:r>
            <a:r>
              <a:rPr lang="en-US" b="0" dirty="0"/>
              <a:t> </a:t>
            </a:r>
            <a:r>
              <a:rPr lang="en-US" b="0" dirty="0" err="1"/>
              <a:t>echt</a:t>
            </a:r>
            <a:r>
              <a:rPr lang="en-US" b="0" dirty="0"/>
              <a:t> </a:t>
            </a:r>
            <a:r>
              <a:rPr lang="en-US" b="0" dirty="0" err="1"/>
              <a:t>vrij</a:t>
            </a:r>
            <a:r>
              <a:rPr lang="en-US" b="0" dirty="0"/>
              <a:t> </a:t>
            </a:r>
            <a:r>
              <a:rPr lang="en-US" b="0" dirty="0" err="1"/>
              <a:t>stromend</a:t>
            </a:r>
            <a:r>
              <a:rPr lang="en-US" b="0" dirty="0"/>
              <a:t> water </a:t>
            </a:r>
            <a:r>
              <a:rPr lang="en-US" b="0" dirty="0" err="1"/>
              <a:t>zonder</a:t>
            </a:r>
            <a:r>
              <a:rPr lang="en-US" b="0" dirty="0"/>
              <a:t> </a:t>
            </a:r>
            <a:r>
              <a:rPr lang="en-US" b="0" dirty="0" err="1"/>
              <a:t>stuwen</a:t>
            </a:r>
            <a:r>
              <a:rPr lang="en-US" b="0" dirty="0"/>
              <a:t>/</a:t>
            </a:r>
            <a:r>
              <a:rPr lang="en-US" b="0" dirty="0" err="1"/>
              <a:t>vispassages</a:t>
            </a:r>
            <a:r>
              <a:rPr lang="en-US" b="0" dirty="0"/>
              <a:t>/</a:t>
            </a:r>
            <a:r>
              <a:rPr lang="en-US" b="0" dirty="0" err="1"/>
              <a:t>barrieres</a:t>
            </a:r>
            <a:r>
              <a:rPr lang="en-US" b="0" dirty="0"/>
              <a:t>. </a:t>
            </a:r>
            <a:r>
              <a:rPr lang="en-US" b="0" dirty="0" err="1"/>
              <a:t>Volledig</a:t>
            </a:r>
            <a:r>
              <a:rPr lang="en-US" b="0" dirty="0"/>
              <a:t> </a:t>
            </a:r>
            <a:r>
              <a:rPr lang="en-US" b="0" dirty="0" err="1"/>
              <a:t>natuurlijk</a:t>
            </a:r>
            <a:r>
              <a:rPr lang="en-US" b="0" dirty="0"/>
              <a:t>. Op </a:t>
            </a:r>
            <a:r>
              <a:rPr lang="en-US" b="0" dirty="0" err="1"/>
              <a:t>zoek</a:t>
            </a:r>
            <a:r>
              <a:rPr lang="en-US" b="0" dirty="0"/>
              <a:t> </a:t>
            </a:r>
            <a:r>
              <a:rPr lang="en-US" b="0" dirty="0" err="1"/>
              <a:t>naar</a:t>
            </a:r>
            <a:r>
              <a:rPr lang="en-US" b="0" dirty="0"/>
              <a:t> de </a:t>
            </a:r>
            <a:r>
              <a:rPr lang="en-US" b="0" dirty="0" err="1"/>
              <a:t>biodiversiteits</a:t>
            </a:r>
            <a:r>
              <a:rPr lang="en-US" b="0" dirty="0"/>
              <a:t> hotspots in NL </a:t>
            </a:r>
            <a:r>
              <a:rPr lang="en-US" b="0" dirty="0" err="1"/>
              <a:t>en</a:t>
            </a:r>
            <a:r>
              <a:rPr lang="en-US" b="0" dirty="0"/>
              <a:t> </a:t>
            </a:r>
            <a:r>
              <a:rPr lang="en-US" b="0" dirty="0" err="1"/>
              <a:t>uiteindelijk</a:t>
            </a:r>
            <a:r>
              <a:rPr lang="en-US" b="0" dirty="0"/>
              <a:t> </a:t>
            </a:r>
            <a:r>
              <a:rPr lang="en-US" b="0" dirty="0" err="1"/>
              <a:t>daarbuiten</a:t>
            </a:r>
            <a:r>
              <a:rPr lang="en-US" b="0" dirty="0"/>
              <a:t>! </a:t>
            </a:r>
          </a:p>
          <a:p>
            <a:endParaRPr lang="en-US" b="0" dirty="0"/>
          </a:p>
          <a:p>
            <a:r>
              <a:rPr lang="en-US" dirty="0" err="1"/>
              <a:t>Klopt</a:t>
            </a:r>
            <a:r>
              <a:rPr lang="en-US" dirty="0"/>
              <a:t> het </a:t>
            </a:r>
            <a:r>
              <a:rPr lang="en-US" dirty="0" err="1"/>
              <a:t>dat</a:t>
            </a:r>
            <a:r>
              <a:rPr lang="en-US" dirty="0"/>
              <a:t> </a:t>
            </a:r>
            <a:r>
              <a:rPr lang="en-US" dirty="0" err="1"/>
              <a:t>dit</a:t>
            </a:r>
            <a:r>
              <a:rPr lang="en-US" dirty="0"/>
              <a:t> de </a:t>
            </a:r>
            <a:r>
              <a:rPr lang="en-US" dirty="0" err="1"/>
              <a:t>biodiversiteits</a:t>
            </a:r>
            <a:r>
              <a:rPr lang="en-US" dirty="0"/>
              <a:t> hotspots </a:t>
            </a:r>
            <a:r>
              <a:rPr lang="en-US" dirty="0" err="1"/>
              <a:t>zijn</a:t>
            </a:r>
            <a:r>
              <a:rPr lang="en-US" dirty="0"/>
              <a:t>? </a:t>
            </a:r>
            <a:r>
              <a:rPr lang="en-US" dirty="0" err="1"/>
              <a:t>Plaatjes</a:t>
            </a:r>
            <a:r>
              <a:rPr lang="en-US" dirty="0"/>
              <a:t> van de </a:t>
            </a:r>
            <a:r>
              <a:rPr lang="en-US" dirty="0" err="1"/>
              <a:t>mooie</a:t>
            </a:r>
            <a:r>
              <a:rPr lang="en-US" dirty="0"/>
              <a:t> </a:t>
            </a:r>
            <a:r>
              <a:rPr lang="en-US" dirty="0" err="1"/>
              <a:t>beken</a:t>
            </a:r>
            <a:r>
              <a:rPr lang="en-US" dirty="0"/>
              <a:t>. </a:t>
            </a:r>
            <a:r>
              <a:rPr lang="en-US" dirty="0" err="1"/>
              <a:t>Drentse</a:t>
            </a:r>
            <a:r>
              <a:rPr lang="en-US" dirty="0"/>
              <a:t> Aa, WRIJ </a:t>
            </a:r>
            <a:r>
              <a:rPr lang="en-US" dirty="0" err="1"/>
              <a:t>Dommel</a:t>
            </a:r>
            <a:endParaRPr lang="en-US" dirty="0"/>
          </a:p>
        </p:txBody>
      </p:sp>
      <p:sp>
        <p:nvSpPr>
          <p:cNvPr id="4" name="Slide Number Placeholder 3"/>
          <p:cNvSpPr>
            <a:spLocks noGrp="1"/>
          </p:cNvSpPr>
          <p:nvPr>
            <p:ph type="sldNum" sz="quarter" idx="5"/>
          </p:nvPr>
        </p:nvSpPr>
        <p:spPr/>
        <p:txBody>
          <a:bodyPr/>
          <a:lstStyle/>
          <a:p>
            <a:fld id="{7BFC4AC0-B24C-9041-9B9E-AEF835DF7CCE}" type="slidenum">
              <a:rPr lang="nl-NL" smtClean="0"/>
              <a:t>16</a:t>
            </a:fld>
            <a:endParaRPr lang="nl-NL"/>
          </a:p>
        </p:txBody>
      </p:sp>
    </p:spTree>
    <p:extLst>
      <p:ext uri="{BB962C8B-B14F-4D97-AF65-F5344CB8AC3E}">
        <p14:creationId xmlns:p14="http://schemas.microsoft.com/office/powerpoint/2010/main" val="2733459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err="1"/>
              <a:t>Werksessie</a:t>
            </a:r>
            <a:r>
              <a:rPr lang="en-GB" dirty="0"/>
              <a:t> is het </a:t>
            </a:r>
            <a:r>
              <a:rPr lang="en-GB" dirty="0" err="1"/>
              <a:t>belangrijkste</a:t>
            </a:r>
            <a:r>
              <a:rPr lang="en-GB" dirty="0"/>
              <a:t>, </a:t>
            </a:r>
            <a:r>
              <a:rPr lang="en-GB" dirty="0" err="1"/>
              <a:t>waar</a:t>
            </a:r>
            <a:r>
              <a:rPr lang="en-GB" dirty="0"/>
              <a:t> </a:t>
            </a:r>
            <a:r>
              <a:rPr lang="en-GB" dirty="0" err="1"/>
              <a:t>liggen</a:t>
            </a:r>
            <a:r>
              <a:rPr lang="en-GB" dirty="0"/>
              <a:t> </a:t>
            </a:r>
            <a:r>
              <a:rPr lang="en-GB" dirty="0" err="1"/>
              <a:t>kansen</a:t>
            </a:r>
            <a:r>
              <a:rPr lang="en-GB" dirty="0"/>
              <a:t> </a:t>
            </a:r>
            <a:r>
              <a:rPr lang="en-GB" dirty="0" err="1"/>
              <a:t>voor</a:t>
            </a:r>
            <a:r>
              <a:rPr lang="en-GB" dirty="0"/>
              <a:t> </a:t>
            </a:r>
            <a:r>
              <a:rPr lang="en-GB" dirty="0" err="1"/>
              <a:t>uitbreiding</a:t>
            </a:r>
            <a:r>
              <a:rPr lang="en-GB" dirty="0"/>
              <a:t> van Free Flowing stretches. </a:t>
            </a:r>
          </a:p>
        </p:txBody>
      </p:sp>
      <p:sp>
        <p:nvSpPr>
          <p:cNvPr id="4" name="Tijdelijke aanduiding voor dianummer 3"/>
          <p:cNvSpPr>
            <a:spLocks noGrp="1"/>
          </p:cNvSpPr>
          <p:nvPr>
            <p:ph type="sldNum" sz="quarter" idx="5"/>
          </p:nvPr>
        </p:nvSpPr>
        <p:spPr/>
        <p:txBody>
          <a:bodyPr/>
          <a:lstStyle/>
          <a:p>
            <a:fld id="{B017CB1E-009A-414A-B17A-C7EA3AF93E0E}" type="slidenum">
              <a:rPr lang="nl-NL" smtClean="0"/>
              <a:t>17</a:t>
            </a:fld>
            <a:endParaRPr lang="nl-NL"/>
          </a:p>
        </p:txBody>
      </p:sp>
    </p:spTree>
    <p:extLst>
      <p:ext uri="{BB962C8B-B14F-4D97-AF65-F5344CB8AC3E}">
        <p14:creationId xmlns:p14="http://schemas.microsoft.com/office/powerpoint/2010/main" val="3494783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C4AC0-B24C-9041-9B9E-AEF835DF7CCE}" type="slidenum">
              <a:rPr lang="nl-NL" smtClean="0"/>
              <a:t>18</a:t>
            </a:fld>
            <a:endParaRPr lang="nl-NL"/>
          </a:p>
        </p:txBody>
      </p:sp>
    </p:spTree>
    <p:extLst>
      <p:ext uri="{BB962C8B-B14F-4D97-AF65-F5344CB8AC3E}">
        <p14:creationId xmlns:p14="http://schemas.microsoft.com/office/powerpoint/2010/main" val="3036701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err="1"/>
              <a:t>Voorbeeld</a:t>
            </a:r>
            <a:r>
              <a:rPr lang="en-GB" dirty="0"/>
              <a:t> van </a:t>
            </a:r>
            <a:r>
              <a:rPr lang="en-GB" dirty="0" err="1"/>
              <a:t>een</a:t>
            </a:r>
            <a:r>
              <a:rPr lang="en-GB" dirty="0"/>
              <a:t> “impressive” dam removal representative for the Netherlands. </a:t>
            </a:r>
          </a:p>
        </p:txBody>
      </p:sp>
      <p:sp>
        <p:nvSpPr>
          <p:cNvPr id="4" name="Tijdelijke aanduiding voor dianummer 3"/>
          <p:cNvSpPr>
            <a:spLocks noGrp="1"/>
          </p:cNvSpPr>
          <p:nvPr>
            <p:ph type="sldNum" sz="quarter" idx="5"/>
          </p:nvPr>
        </p:nvSpPr>
        <p:spPr/>
        <p:txBody>
          <a:bodyPr/>
          <a:lstStyle/>
          <a:p>
            <a:fld id="{B017CB1E-009A-414A-B17A-C7EA3AF93E0E}" type="slidenum">
              <a:rPr lang="nl-NL" smtClean="0"/>
              <a:t>19</a:t>
            </a:fld>
            <a:endParaRPr lang="nl-NL"/>
          </a:p>
        </p:txBody>
      </p:sp>
    </p:spTree>
    <p:extLst>
      <p:ext uri="{BB962C8B-B14F-4D97-AF65-F5344CB8AC3E}">
        <p14:creationId xmlns:p14="http://schemas.microsoft.com/office/powerpoint/2010/main" val="268670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Riversystems</a:t>
            </a:r>
            <a:r>
              <a:rPr lang="nl-NL" dirty="0"/>
              <a:t> in Europe are </a:t>
            </a:r>
            <a:r>
              <a:rPr lang="nl-NL" dirty="0" err="1"/>
              <a:t>highly</a:t>
            </a:r>
            <a:r>
              <a:rPr lang="nl-NL" dirty="0"/>
              <a:t> </a:t>
            </a:r>
            <a:r>
              <a:rPr lang="nl-NL" dirty="0" err="1"/>
              <a:t>fragmented</a:t>
            </a:r>
            <a:r>
              <a:rPr lang="nl-NL" dirty="0"/>
              <a:t> </a:t>
            </a:r>
            <a:r>
              <a:rPr lang="nl-NL" dirty="0" err="1"/>
              <a:t>due</a:t>
            </a:r>
            <a:r>
              <a:rPr lang="nl-NL" dirty="0"/>
              <a:t> </a:t>
            </a:r>
            <a:r>
              <a:rPr lang="nl-NL" dirty="0" err="1"/>
              <a:t>to</a:t>
            </a:r>
            <a:r>
              <a:rPr lang="nl-NL" dirty="0"/>
              <a:t> </a:t>
            </a:r>
            <a:r>
              <a:rPr lang="nl-NL" dirty="0" err="1"/>
              <a:t>dams</a:t>
            </a:r>
            <a:r>
              <a:rPr lang="nl-NL" dirty="0"/>
              <a:t>, </a:t>
            </a:r>
            <a:r>
              <a:rPr lang="nl-NL" dirty="0" err="1"/>
              <a:t>weirs</a:t>
            </a:r>
            <a:r>
              <a:rPr lang="nl-NL" dirty="0"/>
              <a:t>, </a:t>
            </a:r>
            <a:r>
              <a:rPr lang="nl-NL" dirty="0" err="1"/>
              <a:t>sluices</a:t>
            </a:r>
            <a:r>
              <a:rPr lang="nl-NL" dirty="0"/>
              <a:t> </a:t>
            </a:r>
            <a:r>
              <a:rPr lang="nl-NL" dirty="0" err="1"/>
              <a:t>and</a:t>
            </a:r>
            <a:r>
              <a:rPr lang="nl-NL" dirty="0"/>
              <a:t> </a:t>
            </a:r>
            <a:r>
              <a:rPr lang="nl-NL" dirty="0" err="1"/>
              <a:t>other</a:t>
            </a:r>
            <a:r>
              <a:rPr lang="nl-NL" dirty="0"/>
              <a:t> </a:t>
            </a:r>
            <a:r>
              <a:rPr lang="nl-NL" dirty="0" err="1"/>
              <a:t>barriers</a:t>
            </a:r>
            <a:r>
              <a:rPr lang="nl-NL" dirty="0"/>
              <a:t>. </a:t>
            </a:r>
          </a:p>
          <a:p>
            <a:r>
              <a:rPr lang="nl-NL" dirty="0"/>
              <a:t>Watermanagement: </a:t>
            </a:r>
            <a:r>
              <a:rPr lang="nl-NL" dirty="0" err="1"/>
              <a:t>barriers</a:t>
            </a:r>
            <a:r>
              <a:rPr lang="nl-NL" dirty="0"/>
              <a:t> </a:t>
            </a:r>
            <a:r>
              <a:rPr lang="nl-NL" dirty="0" err="1"/>
              <a:t>needed</a:t>
            </a:r>
            <a:r>
              <a:rPr lang="nl-NL" dirty="0"/>
              <a:t>, water </a:t>
            </a:r>
            <a:r>
              <a:rPr lang="nl-NL" dirty="0" err="1"/>
              <a:t>safety</a:t>
            </a:r>
            <a:r>
              <a:rPr lang="nl-NL" dirty="0"/>
              <a:t>, </a:t>
            </a:r>
            <a:r>
              <a:rPr lang="nl-NL" dirty="0" err="1"/>
              <a:t>drinking</a:t>
            </a:r>
            <a:r>
              <a:rPr lang="nl-NL" dirty="0"/>
              <a:t> water, </a:t>
            </a:r>
            <a:r>
              <a:rPr lang="nl-NL" dirty="0" err="1"/>
              <a:t>industrial</a:t>
            </a:r>
            <a:r>
              <a:rPr lang="nl-NL" dirty="0"/>
              <a:t> intakes </a:t>
            </a:r>
            <a:r>
              <a:rPr lang="nl-NL" dirty="0" err="1"/>
              <a:t>and</a:t>
            </a:r>
            <a:r>
              <a:rPr lang="nl-NL" dirty="0"/>
              <a:t> </a:t>
            </a:r>
            <a:r>
              <a:rPr lang="nl-NL" dirty="0" err="1"/>
              <a:t>navigation</a:t>
            </a:r>
            <a:r>
              <a:rPr lang="nl-NL" dirty="0"/>
              <a:t>. </a:t>
            </a:r>
          </a:p>
          <a:p>
            <a:r>
              <a:rPr lang="nl-NL" dirty="0"/>
              <a:t>Impact on </a:t>
            </a:r>
            <a:r>
              <a:rPr lang="nl-NL" dirty="0" err="1"/>
              <a:t>riverine</a:t>
            </a:r>
            <a:r>
              <a:rPr lang="nl-NL" dirty="0"/>
              <a:t> </a:t>
            </a:r>
            <a:r>
              <a:rPr lang="nl-NL" dirty="0" err="1"/>
              <a:t>ecosystems</a:t>
            </a:r>
            <a:r>
              <a:rPr lang="nl-NL" dirty="0"/>
              <a:t> </a:t>
            </a:r>
            <a:r>
              <a:rPr lang="nl-NL" dirty="0" err="1"/>
              <a:t>and</a:t>
            </a:r>
            <a:r>
              <a:rPr lang="nl-NL" dirty="0"/>
              <a:t> </a:t>
            </a:r>
            <a:r>
              <a:rPr lang="nl-NL" dirty="0" err="1"/>
              <a:t>biodiversity</a:t>
            </a:r>
            <a:r>
              <a:rPr lang="nl-NL" dirty="0"/>
              <a:t> </a:t>
            </a:r>
            <a:r>
              <a:rPr lang="nl-NL" dirty="0" err="1"/>
              <a:t>associated</a:t>
            </a:r>
            <a:r>
              <a:rPr lang="nl-NL" dirty="0"/>
              <a:t> </a:t>
            </a:r>
            <a:r>
              <a:rPr lang="nl-NL" dirty="0" err="1"/>
              <a:t>with</a:t>
            </a:r>
            <a:r>
              <a:rPr lang="nl-NL" dirty="0"/>
              <a:t> </a:t>
            </a:r>
            <a:r>
              <a:rPr lang="nl-NL" dirty="0" err="1"/>
              <a:t>flowing</a:t>
            </a:r>
            <a:r>
              <a:rPr lang="nl-NL" dirty="0"/>
              <a:t> water.  </a:t>
            </a:r>
          </a:p>
          <a:p>
            <a:r>
              <a:rPr lang="nl-NL" dirty="0" err="1"/>
              <a:t>Some</a:t>
            </a:r>
            <a:r>
              <a:rPr lang="nl-NL" dirty="0"/>
              <a:t> </a:t>
            </a:r>
            <a:r>
              <a:rPr lang="nl-NL" dirty="0" err="1"/>
              <a:t>barriers</a:t>
            </a:r>
            <a:r>
              <a:rPr lang="nl-NL" dirty="0"/>
              <a:t> have lost </a:t>
            </a:r>
            <a:r>
              <a:rPr lang="nl-NL" dirty="0" err="1"/>
              <a:t>their</a:t>
            </a:r>
            <a:r>
              <a:rPr lang="nl-NL" dirty="0"/>
              <a:t> </a:t>
            </a:r>
            <a:r>
              <a:rPr lang="nl-NL" dirty="0" err="1"/>
              <a:t>function</a:t>
            </a:r>
            <a:r>
              <a:rPr lang="nl-NL" dirty="0"/>
              <a:t>. </a:t>
            </a:r>
          </a:p>
        </p:txBody>
      </p:sp>
      <p:sp>
        <p:nvSpPr>
          <p:cNvPr id="4" name="Tijdelijke aanduiding voor dianummer 3"/>
          <p:cNvSpPr>
            <a:spLocks noGrp="1"/>
          </p:cNvSpPr>
          <p:nvPr>
            <p:ph type="sldNum" sz="quarter" idx="5"/>
          </p:nvPr>
        </p:nvSpPr>
        <p:spPr/>
        <p:txBody>
          <a:bodyPr/>
          <a:lstStyle/>
          <a:p>
            <a:fld id="{7BFC4AC0-B24C-9041-9B9E-AEF835DF7CCE}" type="slidenum">
              <a:rPr lang="nl-NL" smtClean="0"/>
              <a:t>2</a:t>
            </a:fld>
            <a:endParaRPr lang="nl-NL"/>
          </a:p>
        </p:txBody>
      </p:sp>
    </p:spTree>
    <p:extLst>
      <p:ext uri="{BB962C8B-B14F-4D97-AF65-F5344CB8AC3E}">
        <p14:creationId xmlns:p14="http://schemas.microsoft.com/office/powerpoint/2010/main" val="826844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B017CB1E-009A-414A-B17A-C7EA3AF93E0E}" type="slidenum">
              <a:rPr lang="nl-NL" smtClean="0"/>
              <a:t>20</a:t>
            </a:fld>
            <a:endParaRPr lang="nl-NL"/>
          </a:p>
        </p:txBody>
      </p:sp>
    </p:spTree>
    <p:extLst>
      <p:ext uri="{BB962C8B-B14F-4D97-AF65-F5344CB8AC3E}">
        <p14:creationId xmlns:p14="http://schemas.microsoft.com/office/powerpoint/2010/main" val="3927339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What are we talking about, old obsolete structures which lost their function.</a:t>
            </a:r>
          </a:p>
          <a:p>
            <a:r>
              <a:rPr lang="en-GB" dirty="0"/>
              <a:t>Often decades or even centuries old, without a clear function anymore.</a:t>
            </a:r>
          </a:p>
          <a:p>
            <a:r>
              <a:rPr lang="en-GB" dirty="0"/>
              <a:t>In England on average 8 dams per year collapse in hydraulic peak events, just due to lack of maintenance and ownership.</a:t>
            </a:r>
          </a:p>
        </p:txBody>
      </p:sp>
      <p:sp>
        <p:nvSpPr>
          <p:cNvPr id="4" name="Tijdelijke aanduiding voor dianummer 3"/>
          <p:cNvSpPr>
            <a:spLocks noGrp="1"/>
          </p:cNvSpPr>
          <p:nvPr>
            <p:ph type="sldNum" sz="quarter" idx="5"/>
          </p:nvPr>
        </p:nvSpPr>
        <p:spPr/>
        <p:txBody>
          <a:bodyPr/>
          <a:lstStyle/>
          <a:p>
            <a:fld id="{B017CB1E-009A-414A-B17A-C7EA3AF93E0E}" type="slidenum">
              <a:rPr lang="nl-NL" smtClean="0"/>
              <a:t>3</a:t>
            </a:fld>
            <a:endParaRPr lang="nl-NL"/>
          </a:p>
        </p:txBody>
      </p:sp>
    </p:spTree>
    <p:extLst>
      <p:ext uri="{BB962C8B-B14F-4D97-AF65-F5344CB8AC3E}">
        <p14:creationId xmlns:p14="http://schemas.microsoft.com/office/powerpoint/2010/main" val="1300054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And</a:t>
            </a:r>
            <a:r>
              <a:rPr lang="nl-NL" dirty="0"/>
              <a:t> </a:t>
            </a:r>
            <a:r>
              <a:rPr lang="nl-NL" dirty="0" err="1"/>
              <a:t>this</a:t>
            </a:r>
            <a:r>
              <a:rPr lang="nl-NL" dirty="0"/>
              <a:t> is </a:t>
            </a:r>
            <a:r>
              <a:rPr lang="nl-NL" dirty="0" err="1"/>
              <a:t>the</a:t>
            </a:r>
            <a:r>
              <a:rPr lang="nl-NL" dirty="0"/>
              <a:t> effect, over 1.2 </a:t>
            </a:r>
            <a:r>
              <a:rPr lang="nl-NL" dirty="0" err="1"/>
              <a:t>mljn</a:t>
            </a:r>
            <a:r>
              <a:rPr lang="nl-NL" dirty="0"/>
              <a:t> </a:t>
            </a:r>
            <a:r>
              <a:rPr lang="nl-NL" dirty="0" err="1"/>
              <a:t>barriers</a:t>
            </a:r>
            <a:r>
              <a:rPr lang="nl-NL" dirty="0"/>
              <a:t> in Eu, more </a:t>
            </a:r>
            <a:r>
              <a:rPr lang="nl-NL" dirty="0" err="1"/>
              <a:t>than</a:t>
            </a:r>
            <a:r>
              <a:rPr lang="nl-NL" dirty="0"/>
              <a:t> 150.000 </a:t>
            </a:r>
            <a:r>
              <a:rPr lang="nl-NL" dirty="0" err="1"/>
              <a:t>listed</a:t>
            </a:r>
            <a:r>
              <a:rPr lang="nl-NL" dirty="0"/>
              <a:t> as obsolete.</a:t>
            </a:r>
          </a:p>
          <a:p>
            <a:r>
              <a:rPr lang="nl-NL" dirty="0"/>
              <a:t>The </a:t>
            </a:r>
            <a:r>
              <a:rPr lang="nl-NL" dirty="0" err="1"/>
              <a:t>latest</a:t>
            </a:r>
            <a:r>
              <a:rPr lang="nl-NL" dirty="0"/>
              <a:t> Living </a:t>
            </a:r>
            <a:r>
              <a:rPr lang="nl-NL" dirty="0" err="1"/>
              <a:t>Planet</a:t>
            </a:r>
            <a:r>
              <a:rPr lang="nl-NL" dirty="0"/>
              <a:t> index </a:t>
            </a:r>
            <a:r>
              <a:rPr lang="nl-NL" dirty="0" err="1"/>
              <a:t>indicated</a:t>
            </a:r>
            <a:r>
              <a:rPr lang="nl-NL" dirty="0"/>
              <a:t> </a:t>
            </a:r>
            <a:r>
              <a:rPr lang="nl-NL" dirty="0" err="1"/>
              <a:t>that</a:t>
            </a:r>
            <a:r>
              <a:rPr lang="nl-NL" dirty="0"/>
              <a:t> </a:t>
            </a:r>
            <a:r>
              <a:rPr lang="nl-NL" dirty="0" err="1"/>
              <a:t>ther</a:t>
            </a:r>
            <a:r>
              <a:rPr lang="nl-NL" dirty="0"/>
              <a:t> is a </a:t>
            </a:r>
            <a:r>
              <a:rPr lang="nl-NL" dirty="0" err="1"/>
              <a:t>decrease</a:t>
            </a:r>
            <a:r>
              <a:rPr lang="nl-NL" dirty="0"/>
              <a:t> of 93% of </a:t>
            </a:r>
            <a:r>
              <a:rPr lang="nl-NL" dirty="0" err="1"/>
              <a:t>migratory</a:t>
            </a:r>
            <a:r>
              <a:rPr lang="nl-NL" dirty="0"/>
              <a:t> </a:t>
            </a:r>
            <a:r>
              <a:rPr lang="nl-NL" dirty="0" err="1"/>
              <a:t>fish</a:t>
            </a:r>
            <a:r>
              <a:rPr lang="nl-NL" dirty="0"/>
              <a:t> stocks in </a:t>
            </a:r>
            <a:r>
              <a:rPr lang="nl-NL" dirty="0" err="1"/>
              <a:t>european</a:t>
            </a:r>
            <a:r>
              <a:rPr lang="nl-NL" dirty="0"/>
              <a:t> </a:t>
            </a:r>
            <a:r>
              <a:rPr lang="nl-NL" dirty="0" err="1"/>
              <a:t>rivers</a:t>
            </a:r>
            <a:r>
              <a:rPr lang="nl-NL" dirty="0"/>
              <a:t>. </a:t>
            </a:r>
          </a:p>
          <a:p>
            <a:r>
              <a:rPr lang="nl-NL" dirty="0" err="1"/>
              <a:t>Other</a:t>
            </a:r>
            <a:r>
              <a:rPr lang="nl-NL" dirty="0"/>
              <a:t> </a:t>
            </a:r>
            <a:r>
              <a:rPr lang="nl-NL" dirty="0" err="1"/>
              <a:t>problems</a:t>
            </a:r>
            <a:r>
              <a:rPr lang="nl-NL" dirty="0"/>
              <a:t> like </a:t>
            </a:r>
            <a:r>
              <a:rPr lang="nl-NL" dirty="0" err="1"/>
              <a:t>lack</a:t>
            </a:r>
            <a:r>
              <a:rPr lang="nl-NL" dirty="0"/>
              <a:t> of sediment transport </a:t>
            </a:r>
            <a:r>
              <a:rPr lang="nl-NL" dirty="0" err="1"/>
              <a:t>with</a:t>
            </a:r>
            <a:r>
              <a:rPr lang="nl-NL" dirty="0"/>
              <a:t> </a:t>
            </a:r>
            <a:r>
              <a:rPr lang="nl-NL" dirty="0" err="1"/>
              <a:t>erosion</a:t>
            </a:r>
            <a:r>
              <a:rPr lang="nl-NL" dirty="0"/>
              <a:t> as a </a:t>
            </a:r>
            <a:r>
              <a:rPr lang="nl-NL" dirty="0" err="1"/>
              <a:t>consequence</a:t>
            </a:r>
            <a:r>
              <a:rPr lang="nl-NL" dirty="0"/>
              <a:t> </a:t>
            </a:r>
            <a:r>
              <a:rPr lang="nl-NL" dirty="0" err="1"/>
              <a:t>and</a:t>
            </a:r>
            <a:r>
              <a:rPr lang="nl-NL" dirty="0"/>
              <a:t> WQ issues</a:t>
            </a:r>
          </a:p>
        </p:txBody>
      </p:sp>
      <p:sp>
        <p:nvSpPr>
          <p:cNvPr id="4" name="Tijdelijke aanduiding voor dianummer 3"/>
          <p:cNvSpPr>
            <a:spLocks noGrp="1"/>
          </p:cNvSpPr>
          <p:nvPr>
            <p:ph type="sldNum" sz="quarter" idx="5"/>
          </p:nvPr>
        </p:nvSpPr>
        <p:spPr/>
        <p:txBody>
          <a:bodyPr/>
          <a:lstStyle/>
          <a:p>
            <a:fld id="{7BFC4AC0-B24C-9041-9B9E-AEF835DF7CCE}" type="slidenum">
              <a:rPr lang="nl-NL" smtClean="0"/>
              <a:t>4</a:t>
            </a:fld>
            <a:endParaRPr lang="nl-NL"/>
          </a:p>
        </p:txBody>
      </p:sp>
    </p:spTree>
    <p:extLst>
      <p:ext uri="{BB962C8B-B14F-4D97-AF65-F5344CB8AC3E}">
        <p14:creationId xmlns:p14="http://schemas.microsoft.com/office/powerpoint/2010/main" val="3477519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One solution to retore FF conditions: dam removal.</a:t>
            </a:r>
          </a:p>
          <a:p>
            <a:r>
              <a:rPr lang="en-GB" dirty="0"/>
              <a:t>Not only fish migration, but also reduced safety and flood protection issues, improved WQ, natural sedimentation and erosion processes and biodiversity associated with rivers. </a:t>
            </a:r>
          </a:p>
          <a:p>
            <a:r>
              <a:rPr lang="en-GB" dirty="0"/>
              <a:t>This is also completely in line with the EU biodiversity goals in which is stated that in 2030 25.000km of Free Flowing rivers should be restored.  </a:t>
            </a:r>
          </a:p>
        </p:txBody>
      </p:sp>
      <p:sp>
        <p:nvSpPr>
          <p:cNvPr id="4" name="Tijdelijke aanduiding voor dianummer 3"/>
          <p:cNvSpPr>
            <a:spLocks noGrp="1"/>
          </p:cNvSpPr>
          <p:nvPr>
            <p:ph type="sldNum" sz="quarter" idx="5"/>
          </p:nvPr>
        </p:nvSpPr>
        <p:spPr/>
        <p:txBody>
          <a:bodyPr/>
          <a:lstStyle/>
          <a:p>
            <a:fld id="{B017CB1E-009A-414A-B17A-C7EA3AF93E0E}" type="slidenum">
              <a:rPr lang="nl-NL" smtClean="0"/>
              <a:t>5</a:t>
            </a:fld>
            <a:endParaRPr lang="nl-NL"/>
          </a:p>
        </p:txBody>
      </p:sp>
    </p:spTree>
    <p:extLst>
      <p:ext uri="{BB962C8B-B14F-4D97-AF65-F5344CB8AC3E}">
        <p14:creationId xmlns:p14="http://schemas.microsoft.com/office/powerpoint/2010/main" val="3026516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Besides the ecological benefits there are also economic benefits.</a:t>
            </a:r>
          </a:p>
        </p:txBody>
      </p:sp>
      <p:sp>
        <p:nvSpPr>
          <p:cNvPr id="4" name="Tijdelijke aanduiding voor dianummer 3"/>
          <p:cNvSpPr>
            <a:spLocks noGrp="1"/>
          </p:cNvSpPr>
          <p:nvPr>
            <p:ph type="sldNum" sz="quarter" idx="5"/>
          </p:nvPr>
        </p:nvSpPr>
        <p:spPr/>
        <p:txBody>
          <a:bodyPr/>
          <a:lstStyle/>
          <a:p>
            <a:fld id="{B017CB1E-009A-414A-B17A-C7EA3AF93E0E}" type="slidenum">
              <a:rPr lang="nl-NL" smtClean="0"/>
              <a:t>6</a:t>
            </a:fld>
            <a:endParaRPr lang="nl-NL"/>
          </a:p>
        </p:txBody>
      </p:sp>
    </p:spTree>
    <p:extLst>
      <p:ext uri="{BB962C8B-B14F-4D97-AF65-F5344CB8AC3E}">
        <p14:creationId xmlns:p14="http://schemas.microsoft.com/office/powerpoint/2010/main" val="1181508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dam removal a more mainstream measure we started dam removal Europe. Some of our colleagues were afraid to talk about this topic. Loose job, etc. We want to change that! </a:t>
            </a:r>
          </a:p>
        </p:txBody>
      </p:sp>
      <p:sp>
        <p:nvSpPr>
          <p:cNvPr id="4" name="Slide Number Placeholder 3"/>
          <p:cNvSpPr>
            <a:spLocks noGrp="1"/>
          </p:cNvSpPr>
          <p:nvPr>
            <p:ph type="sldNum" sz="quarter" idx="5"/>
          </p:nvPr>
        </p:nvSpPr>
        <p:spPr/>
        <p:txBody>
          <a:bodyPr/>
          <a:lstStyle/>
          <a:p>
            <a:fld id="{7BFC4AC0-B24C-9041-9B9E-AEF835DF7CCE}" type="slidenum">
              <a:rPr lang="nl-NL" smtClean="0"/>
              <a:t>7</a:t>
            </a:fld>
            <a:endParaRPr lang="nl-NL"/>
          </a:p>
        </p:txBody>
      </p:sp>
    </p:spTree>
    <p:extLst>
      <p:ext uri="{BB962C8B-B14F-4D97-AF65-F5344CB8AC3E}">
        <p14:creationId xmlns:p14="http://schemas.microsoft.com/office/powerpoint/2010/main" val="2488968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Enable </a:t>
            </a:r>
            <a:r>
              <a:rPr lang="en-GB" noProof="0" dirty="0" err="1"/>
              <a:t>practioners</a:t>
            </a:r>
            <a:endParaRPr lang="en-GB" noProof="0" dirty="0"/>
          </a:p>
          <a:p>
            <a:r>
              <a:rPr lang="en-GB" noProof="0" dirty="0"/>
              <a:t>Celebrate </a:t>
            </a:r>
            <a:r>
              <a:rPr lang="en-GB" noProof="0" dirty="0" err="1"/>
              <a:t>succeses</a:t>
            </a:r>
            <a:endParaRPr lang="en-GB" noProof="0" dirty="0"/>
          </a:p>
          <a:p>
            <a:r>
              <a:rPr lang="en-GB" noProof="0" dirty="0"/>
              <a:t>Knowledge sharing </a:t>
            </a:r>
          </a:p>
          <a:p>
            <a:r>
              <a:rPr lang="en-GB" noProof="0" dirty="0"/>
              <a:t>Build a network</a:t>
            </a:r>
          </a:p>
          <a:p>
            <a:r>
              <a:rPr lang="en-GB" noProof="0" dirty="0"/>
              <a:t>We are not going to remove barriers ourselves, that is the job of water managers and contractors, but want to make this possible by promoting, funding, provide the needed knowledge and showcasing</a:t>
            </a:r>
            <a:r>
              <a:rPr lang="nl-NL" dirty="0"/>
              <a:t>. </a:t>
            </a:r>
          </a:p>
        </p:txBody>
      </p:sp>
      <p:sp>
        <p:nvSpPr>
          <p:cNvPr id="4" name="Slide Number Placeholder 3"/>
          <p:cNvSpPr>
            <a:spLocks noGrp="1"/>
          </p:cNvSpPr>
          <p:nvPr>
            <p:ph type="sldNum" sz="quarter" idx="5"/>
          </p:nvPr>
        </p:nvSpPr>
        <p:spPr/>
        <p:txBody>
          <a:bodyPr/>
          <a:lstStyle/>
          <a:p>
            <a:fld id="{B017CB1E-009A-414A-B17A-C7EA3AF93E0E}" type="slidenum">
              <a:rPr lang="nl-NL" smtClean="0"/>
              <a:t>8</a:t>
            </a:fld>
            <a:endParaRPr lang="nl-NL"/>
          </a:p>
        </p:txBody>
      </p:sp>
    </p:spTree>
    <p:extLst>
      <p:ext uri="{BB962C8B-B14F-4D97-AF65-F5344CB8AC3E}">
        <p14:creationId xmlns:p14="http://schemas.microsoft.com/office/powerpoint/2010/main" val="3687668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dams removed under the radar (old industrial dams), 3000KM restored river. Important to highlight these kind of examples. </a:t>
            </a:r>
          </a:p>
          <a:p>
            <a:endParaRPr lang="en-US" dirty="0"/>
          </a:p>
        </p:txBody>
      </p:sp>
      <p:sp>
        <p:nvSpPr>
          <p:cNvPr id="4" name="Slide Number Placeholder 3"/>
          <p:cNvSpPr>
            <a:spLocks noGrp="1"/>
          </p:cNvSpPr>
          <p:nvPr>
            <p:ph type="sldNum" sz="quarter" idx="5"/>
          </p:nvPr>
        </p:nvSpPr>
        <p:spPr/>
        <p:txBody>
          <a:bodyPr/>
          <a:lstStyle/>
          <a:p>
            <a:fld id="{7BFC4AC0-B24C-9041-9B9E-AEF835DF7CCE}" type="slidenum">
              <a:rPr lang="nl-NL" smtClean="0"/>
              <a:t>9</a:t>
            </a:fld>
            <a:endParaRPr lang="nl-NL"/>
          </a:p>
        </p:txBody>
      </p:sp>
    </p:spTree>
    <p:extLst>
      <p:ext uri="{BB962C8B-B14F-4D97-AF65-F5344CB8AC3E}">
        <p14:creationId xmlns:p14="http://schemas.microsoft.com/office/powerpoint/2010/main" val="183641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B3DEB-C9B0-454A-B12F-A21BF9D5C28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F10E515-FEE0-DF41-BFFF-B37D71CF89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3297F20-2FA5-CB43-83BC-1651BEB02B62}"/>
              </a:ext>
            </a:extLst>
          </p:cNvPr>
          <p:cNvSpPr>
            <a:spLocks noGrp="1"/>
          </p:cNvSpPr>
          <p:nvPr>
            <p:ph type="dt" sz="half" idx="10"/>
          </p:nvPr>
        </p:nvSpPr>
        <p:spPr/>
        <p:txBody>
          <a:bodyPr/>
          <a:lstStyle/>
          <a:p>
            <a:fld id="{B8426442-F160-4E4A-A3CA-0B660E72951B}" type="datetimeFigureOut">
              <a:rPr lang="nl-NL" smtClean="0"/>
              <a:t>23-5-2023</a:t>
            </a:fld>
            <a:endParaRPr lang="nl-NL"/>
          </a:p>
        </p:txBody>
      </p:sp>
      <p:sp>
        <p:nvSpPr>
          <p:cNvPr id="5" name="Tijdelijke aanduiding voor voettekst 4">
            <a:extLst>
              <a:ext uri="{FF2B5EF4-FFF2-40B4-BE49-F238E27FC236}">
                <a16:creationId xmlns:a16="http://schemas.microsoft.com/office/drawing/2014/main" id="{E4975745-209E-1544-9B9B-2EE5895C5C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F5952CD-62BC-354B-88C8-85BFDC831514}"/>
              </a:ext>
            </a:extLst>
          </p:cNvPr>
          <p:cNvSpPr>
            <a:spLocks noGrp="1"/>
          </p:cNvSpPr>
          <p:nvPr>
            <p:ph type="sldNum" sz="quarter" idx="12"/>
          </p:nvPr>
        </p:nvSpPr>
        <p:spPr/>
        <p:txBody>
          <a:bodyPr/>
          <a:lstStyle/>
          <a:p>
            <a:fld id="{A7F777EA-57CF-BB4B-A6C1-ECEA71B8D702}" type="slidenum">
              <a:rPr lang="nl-NL" smtClean="0"/>
              <a:t>‹nr.›</a:t>
            </a:fld>
            <a:endParaRPr lang="nl-NL"/>
          </a:p>
        </p:txBody>
      </p:sp>
    </p:spTree>
    <p:extLst>
      <p:ext uri="{BB962C8B-B14F-4D97-AF65-F5344CB8AC3E}">
        <p14:creationId xmlns:p14="http://schemas.microsoft.com/office/powerpoint/2010/main" val="153421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4C7D0-3711-EF47-B1CB-CCD7D9791A9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562543C-2229-9E46-A3FA-155888BF5EB4}"/>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69C827EF-A64D-6142-954E-21BD7A4E06F1}"/>
              </a:ext>
            </a:extLst>
          </p:cNvPr>
          <p:cNvSpPr>
            <a:spLocks noGrp="1"/>
          </p:cNvSpPr>
          <p:nvPr>
            <p:ph type="dt" sz="half" idx="10"/>
          </p:nvPr>
        </p:nvSpPr>
        <p:spPr/>
        <p:txBody>
          <a:bodyPr/>
          <a:lstStyle/>
          <a:p>
            <a:fld id="{B8426442-F160-4E4A-A3CA-0B660E72951B}" type="datetimeFigureOut">
              <a:rPr lang="nl-NL" smtClean="0"/>
              <a:t>23-5-2023</a:t>
            </a:fld>
            <a:endParaRPr lang="nl-NL"/>
          </a:p>
        </p:txBody>
      </p:sp>
      <p:sp>
        <p:nvSpPr>
          <p:cNvPr id="5" name="Tijdelijke aanduiding voor voettekst 4">
            <a:extLst>
              <a:ext uri="{FF2B5EF4-FFF2-40B4-BE49-F238E27FC236}">
                <a16:creationId xmlns:a16="http://schemas.microsoft.com/office/drawing/2014/main" id="{89BCB18C-D7FF-3546-AE37-83C7184B0B7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6E764F9-EB46-8D4C-AE3B-E076F718B648}"/>
              </a:ext>
            </a:extLst>
          </p:cNvPr>
          <p:cNvSpPr>
            <a:spLocks noGrp="1"/>
          </p:cNvSpPr>
          <p:nvPr>
            <p:ph type="sldNum" sz="quarter" idx="12"/>
          </p:nvPr>
        </p:nvSpPr>
        <p:spPr/>
        <p:txBody>
          <a:bodyPr/>
          <a:lstStyle/>
          <a:p>
            <a:fld id="{A7F777EA-57CF-BB4B-A6C1-ECEA71B8D702}" type="slidenum">
              <a:rPr lang="nl-NL" smtClean="0"/>
              <a:t>‹nr.›</a:t>
            </a:fld>
            <a:endParaRPr lang="nl-NL"/>
          </a:p>
        </p:txBody>
      </p:sp>
    </p:spTree>
    <p:extLst>
      <p:ext uri="{BB962C8B-B14F-4D97-AF65-F5344CB8AC3E}">
        <p14:creationId xmlns:p14="http://schemas.microsoft.com/office/powerpoint/2010/main" val="727996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1BDF837-92DA-F14E-A046-B5BED54FC028}"/>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A46965F-693B-794F-BE4D-43A6DBB49605}"/>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B9AC1545-53EC-544A-ADB1-EB34DC5CCDA2}"/>
              </a:ext>
            </a:extLst>
          </p:cNvPr>
          <p:cNvSpPr>
            <a:spLocks noGrp="1"/>
          </p:cNvSpPr>
          <p:nvPr>
            <p:ph type="dt" sz="half" idx="10"/>
          </p:nvPr>
        </p:nvSpPr>
        <p:spPr/>
        <p:txBody>
          <a:bodyPr/>
          <a:lstStyle/>
          <a:p>
            <a:fld id="{B8426442-F160-4E4A-A3CA-0B660E72951B}" type="datetimeFigureOut">
              <a:rPr lang="nl-NL" smtClean="0"/>
              <a:t>23-5-2023</a:t>
            </a:fld>
            <a:endParaRPr lang="nl-NL"/>
          </a:p>
        </p:txBody>
      </p:sp>
      <p:sp>
        <p:nvSpPr>
          <p:cNvPr id="5" name="Tijdelijke aanduiding voor voettekst 4">
            <a:extLst>
              <a:ext uri="{FF2B5EF4-FFF2-40B4-BE49-F238E27FC236}">
                <a16:creationId xmlns:a16="http://schemas.microsoft.com/office/drawing/2014/main" id="{A5468B5D-885B-1A49-93B2-398E8117B43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1C1895B-1BF3-E340-A8A0-D3E1FD976318}"/>
              </a:ext>
            </a:extLst>
          </p:cNvPr>
          <p:cNvSpPr>
            <a:spLocks noGrp="1"/>
          </p:cNvSpPr>
          <p:nvPr>
            <p:ph type="sldNum" sz="quarter" idx="12"/>
          </p:nvPr>
        </p:nvSpPr>
        <p:spPr/>
        <p:txBody>
          <a:bodyPr/>
          <a:lstStyle/>
          <a:p>
            <a:fld id="{A7F777EA-57CF-BB4B-A6C1-ECEA71B8D702}" type="slidenum">
              <a:rPr lang="nl-NL" smtClean="0"/>
              <a:t>‹nr.›</a:t>
            </a:fld>
            <a:endParaRPr lang="nl-NL"/>
          </a:p>
        </p:txBody>
      </p:sp>
    </p:spTree>
    <p:extLst>
      <p:ext uri="{BB962C8B-B14F-4D97-AF65-F5344CB8AC3E}">
        <p14:creationId xmlns:p14="http://schemas.microsoft.com/office/powerpoint/2010/main" val="1433843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9FD70-6EEF-2F42-99CB-5284B13E91E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5EE4709-359F-7045-B7CD-E6C4F49C77AC}"/>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475A93A4-FC55-FF4E-9481-17F299443002}"/>
              </a:ext>
            </a:extLst>
          </p:cNvPr>
          <p:cNvSpPr>
            <a:spLocks noGrp="1"/>
          </p:cNvSpPr>
          <p:nvPr>
            <p:ph type="dt" sz="half" idx="10"/>
          </p:nvPr>
        </p:nvSpPr>
        <p:spPr/>
        <p:txBody>
          <a:bodyPr/>
          <a:lstStyle/>
          <a:p>
            <a:fld id="{B8426442-F160-4E4A-A3CA-0B660E72951B}" type="datetimeFigureOut">
              <a:rPr lang="nl-NL" smtClean="0"/>
              <a:t>23-5-2023</a:t>
            </a:fld>
            <a:endParaRPr lang="nl-NL"/>
          </a:p>
        </p:txBody>
      </p:sp>
      <p:sp>
        <p:nvSpPr>
          <p:cNvPr id="5" name="Tijdelijke aanduiding voor voettekst 4">
            <a:extLst>
              <a:ext uri="{FF2B5EF4-FFF2-40B4-BE49-F238E27FC236}">
                <a16:creationId xmlns:a16="http://schemas.microsoft.com/office/drawing/2014/main" id="{30362498-3135-1944-8160-BBA69AAE059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3DD3C68-6D2D-4447-BDED-A7DE7BD15E8A}"/>
              </a:ext>
            </a:extLst>
          </p:cNvPr>
          <p:cNvSpPr>
            <a:spLocks noGrp="1"/>
          </p:cNvSpPr>
          <p:nvPr>
            <p:ph type="sldNum" sz="quarter" idx="12"/>
          </p:nvPr>
        </p:nvSpPr>
        <p:spPr/>
        <p:txBody>
          <a:bodyPr/>
          <a:lstStyle/>
          <a:p>
            <a:fld id="{A7F777EA-57CF-BB4B-A6C1-ECEA71B8D702}" type="slidenum">
              <a:rPr lang="nl-NL" smtClean="0"/>
              <a:t>‹nr.›</a:t>
            </a:fld>
            <a:endParaRPr lang="nl-NL"/>
          </a:p>
        </p:txBody>
      </p:sp>
    </p:spTree>
    <p:extLst>
      <p:ext uri="{BB962C8B-B14F-4D97-AF65-F5344CB8AC3E}">
        <p14:creationId xmlns:p14="http://schemas.microsoft.com/office/powerpoint/2010/main" val="489308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105FEB-4256-0A40-A60D-CB50CC88ABC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046C93C-4245-3E41-BEBB-9C07D62BE5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4575E348-018F-1D4B-9F59-DAB57EAD3564}"/>
              </a:ext>
            </a:extLst>
          </p:cNvPr>
          <p:cNvSpPr>
            <a:spLocks noGrp="1"/>
          </p:cNvSpPr>
          <p:nvPr>
            <p:ph type="dt" sz="half" idx="10"/>
          </p:nvPr>
        </p:nvSpPr>
        <p:spPr/>
        <p:txBody>
          <a:bodyPr/>
          <a:lstStyle/>
          <a:p>
            <a:fld id="{B8426442-F160-4E4A-A3CA-0B660E72951B}" type="datetimeFigureOut">
              <a:rPr lang="nl-NL" smtClean="0"/>
              <a:t>23-5-2023</a:t>
            </a:fld>
            <a:endParaRPr lang="nl-NL"/>
          </a:p>
        </p:txBody>
      </p:sp>
      <p:sp>
        <p:nvSpPr>
          <p:cNvPr id="5" name="Tijdelijke aanduiding voor voettekst 4">
            <a:extLst>
              <a:ext uri="{FF2B5EF4-FFF2-40B4-BE49-F238E27FC236}">
                <a16:creationId xmlns:a16="http://schemas.microsoft.com/office/drawing/2014/main" id="{1208CA85-C1C9-A341-8BAB-43A0C38A5C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D9919D1-E524-D54B-A523-8358DB4FE722}"/>
              </a:ext>
            </a:extLst>
          </p:cNvPr>
          <p:cNvSpPr>
            <a:spLocks noGrp="1"/>
          </p:cNvSpPr>
          <p:nvPr>
            <p:ph type="sldNum" sz="quarter" idx="12"/>
          </p:nvPr>
        </p:nvSpPr>
        <p:spPr/>
        <p:txBody>
          <a:bodyPr/>
          <a:lstStyle/>
          <a:p>
            <a:fld id="{A7F777EA-57CF-BB4B-A6C1-ECEA71B8D702}" type="slidenum">
              <a:rPr lang="nl-NL" smtClean="0"/>
              <a:t>‹nr.›</a:t>
            </a:fld>
            <a:endParaRPr lang="nl-NL"/>
          </a:p>
        </p:txBody>
      </p:sp>
    </p:spTree>
    <p:extLst>
      <p:ext uri="{BB962C8B-B14F-4D97-AF65-F5344CB8AC3E}">
        <p14:creationId xmlns:p14="http://schemas.microsoft.com/office/powerpoint/2010/main" val="2897531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0DB263-129F-6C4B-9069-59789A86F73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555643C-C661-FC4A-BA22-F175BE2D5BC3}"/>
              </a:ext>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6F76CD53-C13F-0D40-A1D8-474D82535FA2}"/>
              </a:ext>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F5FF4C7F-D27F-CF4E-9321-D2DE3BD7C6AD}"/>
              </a:ext>
            </a:extLst>
          </p:cNvPr>
          <p:cNvSpPr>
            <a:spLocks noGrp="1"/>
          </p:cNvSpPr>
          <p:nvPr>
            <p:ph type="dt" sz="half" idx="10"/>
          </p:nvPr>
        </p:nvSpPr>
        <p:spPr/>
        <p:txBody>
          <a:bodyPr/>
          <a:lstStyle/>
          <a:p>
            <a:fld id="{B8426442-F160-4E4A-A3CA-0B660E72951B}" type="datetimeFigureOut">
              <a:rPr lang="nl-NL" smtClean="0"/>
              <a:t>23-5-2023</a:t>
            </a:fld>
            <a:endParaRPr lang="nl-NL"/>
          </a:p>
        </p:txBody>
      </p:sp>
      <p:sp>
        <p:nvSpPr>
          <p:cNvPr id="6" name="Tijdelijke aanduiding voor voettekst 5">
            <a:extLst>
              <a:ext uri="{FF2B5EF4-FFF2-40B4-BE49-F238E27FC236}">
                <a16:creationId xmlns:a16="http://schemas.microsoft.com/office/drawing/2014/main" id="{1428AECB-CD74-DD42-935F-2BB11FBC605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D4FEBB1-51CA-D44A-94E1-782246239DAE}"/>
              </a:ext>
            </a:extLst>
          </p:cNvPr>
          <p:cNvSpPr>
            <a:spLocks noGrp="1"/>
          </p:cNvSpPr>
          <p:nvPr>
            <p:ph type="sldNum" sz="quarter" idx="12"/>
          </p:nvPr>
        </p:nvSpPr>
        <p:spPr/>
        <p:txBody>
          <a:bodyPr/>
          <a:lstStyle/>
          <a:p>
            <a:fld id="{A7F777EA-57CF-BB4B-A6C1-ECEA71B8D702}" type="slidenum">
              <a:rPr lang="nl-NL" smtClean="0"/>
              <a:t>‹nr.›</a:t>
            </a:fld>
            <a:endParaRPr lang="nl-NL"/>
          </a:p>
        </p:txBody>
      </p:sp>
    </p:spTree>
    <p:extLst>
      <p:ext uri="{BB962C8B-B14F-4D97-AF65-F5344CB8AC3E}">
        <p14:creationId xmlns:p14="http://schemas.microsoft.com/office/powerpoint/2010/main" val="1895702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A67B04-A926-9C43-9802-06ED6347B2E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B095987-8052-BA4A-A31A-801D66877E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4E989082-BAD6-2345-BEF3-5929133114E3}"/>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92DC8530-F88E-F546-B472-922D025126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AF1EB858-DC20-4148-8ECF-4A4D4BB73760}"/>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F03BEAE4-8044-DE44-A3E6-7A81094CF9F8}"/>
              </a:ext>
            </a:extLst>
          </p:cNvPr>
          <p:cNvSpPr>
            <a:spLocks noGrp="1"/>
          </p:cNvSpPr>
          <p:nvPr>
            <p:ph type="dt" sz="half" idx="10"/>
          </p:nvPr>
        </p:nvSpPr>
        <p:spPr/>
        <p:txBody>
          <a:bodyPr/>
          <a:lstStyle/>
          <a:p>
            <a:fld id="{B8426442-F160-4E4A-A3CA-0B660E72951B}" type="datetimeFigureOut">
              <a:rPr lang="nl-NL" smtClean="0"/>
              <a:t>23-5-2023</a:t>
            </a:fld>
            <a:endParaRPr lang="nl-NL"/>
          </a:p>
        </p:txBody>
      </p:sp>
      <p:sp>
        <p:nvSpPr>
          <p:cNvPr id="8" name="Tijdelijke aanduiding voor voettekst 7">
            <a:extLst>
              <a:ext uri="{FF2B5EF4-FFF2-40B4-BE49-F238E27FC236}">
                <a16:creationId xmlns:a16="http://schemas.microsoft.com/office/drawing/2014/main" id="{CD39C05D-06B4-134C-9679-8C9DB7F691A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56684B1-6585-A74C-A68D-C2560F8F3CEE}"/>
              </a:ext>
            </a:extLst>
          </p:cNvPr>
          <p:cNvSpPr>
            <a:spLocks noGrp="1"/>
          </p:cNvSpPr>
          <p:nvPr>
            <p:ph type="sldNum" sz="quarter" idx="12"/>
          </p:nvPr>
        </p:nvSpPr>
        <p:spPr/>
        <p:txBody>
          <a:bodyPr/>
          <a:lstStyle/>
          <a:p>
            <a:fld id="{A7F777EA-57CF-BB4B-A6C1-ECEA71B8D702}" type="slidenum">
              <a:rPr lang="nl-NL" smtClean="0"/>
              <a:t>‹nr.›</a:t>
            </a:fld>
            <a:endParaRPr lang="nl-NL"/>
          </a:p>
        </p:txBody>
      </p:sp>
    </p:spTree>
    <p:extLst>
      <p:ext uri="{BB962C8B-B14F-4D97-AF65-F5344CB8AC3E}">
        <p14:creationId xmlns:p14="http://schemas.microsoft.com/office/powerpoint/2010/main" val="277425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19FD3-7153-664D-8E28-57DB71C18A3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C90F55B-6D7D-6C4E-8B05-B7FB05B8BAFB}"/>
              </a:ext>
            </a:extLst>
          </p:cNvPr>
          <p:cNvSpPr>
            <a:spLocks noGrp="1"/>
          </p:cNvSpPr>
          <p:nvPr>
            <p:ph type="dt" sz="half" idx="10"/>
          </p:nvPr>
        </p:nvSpPr>
        <p:spPr/>
        <p:txBody>
          <a:bodyPr/>
          <a:lstStyle/>
          <a:p>
            <a:fld id="{B8426442-F160-4E4A-A3CA-0B660E72951B}" type="datetimeFigureOut">
              <a:rPr lang="nl-NL" smtClean="0"/>
              <a:t>23-5-2023</a:t>
            </a:fld>
            <a:endParaRPr lang="nl-NL"/>
          </a:p>
        </p:txBody>
      </p:sp>
      <p:sp>
        <p:nvSpPr>
          <p:cNvPr id="4" name="Tijdelijke aanduiding voor voettekst 3">
            <a:extLst>
              <a:ext uri="{FF2B5EF4-FFF2-40B4-BE49-F238E27FC236}">
                <a16:creationId xmlns:a16="http://schemas.microsoft.com/office/drawing/2014/main" id="{86482DB6-2BA0-FC43-BBA9-222E035DC76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707EB93-42F9-EA4B-A633-C3E4EFF69844}"/>
              </a:ext>
            </a:extLst>
          </p:cNvPr>
          <p:cNvSpPr>
            <a:spLocks noGrp="1"/>
          </p:cNvSpPr>
          <p:nvPr>
            <p:ph type="sldNum" sz="quarter" idx="12"/>
          </p:nvPr>
        </p:nvSpPr>
        <p:spPr/>
        <p:txBody>
          <a:bodyPr/>
          <a:lstStyle/>
          <a:p>
            <a:fld id="{A7F777EA-57CF-BB4B-A6C1-ECEA71B8D702}" type="slidenum">
              <a:rPr lang="nl-NL" smtClean="0"/>
              <a:t>‹nr.›</a:t>
            </a:fld>
            <a:endParaRPr lang="nl-NL"/>
          </a:p>
        </p:txBody>
      </p:sp>
    </p:spTree>
    <p:extLst>
      <p:ext uri="{BB962C8B-B14F-4D97-AF65-F5344CB8AC3E}">
        <p14:creationId xmlns:p14="http://schemas.microsoft.com/office/powerpoint/2010/main" val="2782076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D35274B-7592-3C40-A875-D8F3AA791329}"/>
              </a:ext>
            </a:extLst>
          </p:cNvPr>
          <p:cNvSpPr>
            <a:spLocks noGrp="1"/>
          </p:cNvSpPr>
          <p:nvPr>
            <p:ph type="dt" sz="half" idx="10"/>
          </p:nvPr>
        </p:nvSpPr>
        <p:spPr/>
        <p:txBody>
          <a:bodyPr/>
          <a:lstStyle/>
          <a:p>
            <a:fld id="{B8426442-F160-4E4A-A3CA-0B660E72951B}" type="datetimeFigureOut">
              <a:rPr lang="nl-NL" smtClean="0"/>
              <a:t>23-5-2023</a:t>
            </a:fld>
            <a:endParaRPr lang="nl-NL"/>
          </a:p>
        </p:txBody>
      </p:sp>
      <p:sp>
        <p:nvSpPr>
          <p:cNvPr id="3" name="Tijdelijke aanduiding voor voettekst 2">
            <a:extLst>
              <a:ext uri="{FF2B5EF4-FFF2-40B4-BE49-F238E27FC236}">
                <a16:creationId xmlns:a16="http://schemas.microsoft.com/office/drawing/2014/main" id="{9BF932E3-C067-7542-AFEA-683E6F7F718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B69EAAA-C776-2D49-B6A7-85C2CD5B31E5}"/>
              </a:ext>
            </a:extLst>
          </p:cNvPr>
          <p:cNvSpPr>
            <a:spLocks noGrp="1"/>
          </p:cNvSpPr>
          <p:nvPr>
            <p:ph type="sldNum" sz="quarter" idx="12"/>
          </p:nvPr>
        </p:nvSpPr>
        <p:spPr/>
        <p:txBody>
          <a:bodyPr/>
          <a:lstStyle/>
          <a:p>
            <a:fld id="{A7F777EA-57CF-BB4B-A6C1-ECEA71B8D702}" type="slidenum">
              <a:rPr lang="nl-NL" smtClean="0"/>
              <a:t>‹nr.›</a:t>
            </a:fld>
            <a:endParaRPr lang="nl-NL"/>
          </a:p>
        </p:txBody>
      </p:sp>
    </p:spTree>
    <p:extLst>
      <p:ext uri="{BB962C8B-B14F-4D97-AF65-F5344CB8AC3E}">
        <p14:creationId xmlns:p14="http://schemas.microsoft.com/office/powerpoint/2010/main" val="286457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4D06E-1EB3-984A-8BF9-CE0E227A9CB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944B1CE-2136-5844-9823-6390F3FCB6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5A11C529-2E2F-E945-9D39-6F37572149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F472DABE-0444-9545-9386-6F55D01943CB}"/>
              </a:ext>
            </a:extLst>
          </p:cNvPr>
          <p:cNvSpPr>
            <a:spLocks noGrp="1"/>
          </p:cNvSpPr>
          <p:nvPr>
            <p:ph type="dt" sz="half" idx="10"/>
          </p:nvPr>
        </p:nvSpPr>
        <p:spPr/>
        <p:txBody>
          <a:bodyPr/>
          <a:lstStyle/>
          <a:p>
            <a:fld id="{B8426442-F160-4E4A-A3CA-0B660E72951B}" type="datetimeFigureOut">
              <a:rPr lang="nl-NL" smtClean="0"/>
              <a:t>23-5-2023</a:t>
            </a:fld>
            <a:endParaRPr lang="nl-NL"/>
          </a:p>
        </p:txBody>
      </p:sp>
      <p:sp>
        <p:nvSpPr>
          <p:cNvPr id="6" name="Tijdelijke aanduiding voor voettekst 5">
            <a:extLst>
              <a:ext uri="{FF2B5EF4-FFF2-40B4-BE49-F238E27FC236}">
                <a16:creationId xmlns:a16="http://schemas.microsoft.com/office/drawing/2014/main" id="{60F4B412-AED9-7F45-A3F6-683E6A43EEC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51D36E1-53F3-9B41-A753-147527D5D6CB}"/>
              </a:ext>
            </a:extLst>
          </p:cNvPr>
          <p:cNvSpPr>
            <a:spLocks noGrp="1"/>
          </p:cNvSpPr>
          <p:nvPr>
            <p:ph type="sldNum" sz="quarter" idx="12"/>
          </p:nvPr>
        </p:nvSpPr>
        <p:spPr/>
        <p:txBody>
          <a:bodyPr/>
          <a:lstStyle/>
          <a:p>
            <a:fld id="{A7F777EA-57CF-BB4B-A6C1-ECEA71B8D702}" type="slidenum">
              <a:rPr lang="nl-NL" smtClean="0"/>
              <a:t>‹nr.›</a:t>
            </a:fld>
            <a:endParaRPr lang="nl-NL"/>
          </a:p>
        </p:txBody>
      </p:sp>
    </p:spTree>
    <p:extLst>
      <p:ext uri="{BB962C8B-B14F-4D97-AF65-F5344CB8AC3E}">
        <p14:creationId xmlns:p14="http://schemas.microsoft.com/office/powerpoint/2010/main" val="1767505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25115C-AA69-5B43-82D3-79C94FDE94F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5B4500F-711A-E248-9BC6-5D5FC780BB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28FEFD4-46F8-C540-9B54-9EF9A4D30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40DA30C1-9ED7-1946-82A1-B54EC4104438}"/>
              </a:ext>
            </a:extLst>
          </p:cNvPr>
          <p:cNvSpPr>
            <a:spLocks noGrp="1"/>
          </p:cNvSpPr>
          <p:nvPr>
            <p:ph type="dt" sz="half" idx="10"/>
          </p:nvPr>
        </p:nvSpPr>
        <p:spPr/>
        <p:txBody>
          <a:bodyPr/>
          <a:lstStyle/>
          <a:p>
            <a:fld id="{B8426442-F160-4E4A-A3CA-0B660E72951B}" type="datetimeFigureOut">
              <a:rPr lang="nl-NL" smtClean="0"/>
              <a:t>23-5-2023</a:t>
            </a:fld>
            <a:endParaRPr lang="nl-NL"/>
          </a:p>
        </p:txBody>
      </p:sp>
      <p:sp>
        <p:nvSpPr>
          <p:cNvPr id="6" name="Tijdelijke aanduiding voor voettekst 5">
            <a:extLst>
              <a:ext uri="{FF2B5EF4-FFF2-40B4-BE49-F238E27FC236}">
                <a16:creationId xmlns:a16="http://schemas.microsoft.com/office/drawing/2014/main" id="{9B9CD796-585A-A949-8C31-48E2D54A77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822FF96-DD01-8E45-87AA-8FE207858E93}"/>
              </a:ext>
            </a:extLst>
          </p:cNvPr>
          <p:cNvSpPr>
            <a:spLocks noGrp="1"/>
          </p:cNvSpPr>
          <p:nvPr>
            <p:ph type="sldNum" sz="quarter" idx="12"/>
          </p:nvPr>
        </p:nvSpPr>
        <p:spPr/>
        <p:txBody>
          <a:bodyPr/>
          <a:lstStyle/>
          <a:p>
            <a:fld id="{A7F777EA-57CF-BB4B-A6C1-ECEA71B8D702}" type="slidenum">
              <a:rPr lang="nl-NL" smtClean="0"/>
              <a:t>‹nr.›</a:t>
            </a:fld>
            <a:endParaRPr lang="nl-NL"/>
          </a:p>
        </p:txBody>
      </p:sp>
    </p:spTree>
    <p:extLst>
      <p:ext uri="{BB962C8B-B14F-4D97-AF65-F5344CB8AC3E}">
        <p14:creationId xmlns:p14="http://schemas.microsoft.com/office/powerpoint/2010/main" val="658449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9F3166B-3010-7145-A77C-7E42488995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01EE6F2-6EB9-414B-A497-F992A56B38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8CAF92AD-7F3A-9A4E-92EF-0577FDC601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426442-F160-4E4A-A3CA-0B660E72951B}" type="datetimeFigureOut">
              <a:rPr lang="nl-NL" smtClean="0"/>
              <a:t>23-5-2023</a:t>
            </a:fld>
            <a:endParaRPr lang="nl-NL"/>
          </a:p>
        </p:txBody>
      </p:sp>
      <p:sp>
        <p:nvSpPr>
          <p:cNvPr id="5" name="Tijdelijke aanduiding voor voettekst 4">
            <a:extLst>
              <a:ext uri="{FF2B5EF4-FFF2-40B4-BE49-F238E27FC236}">
                <a16:creationId xmlns:a16="http://schemas.microsoft.com/office/drawing/2014/main" id="{109C9727-C768-3740-9EED-57B67AF148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3FAFC59-C24F-6146-947F-0B7726637D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777EA-57CF-BB4B-A6C1-ECEA71B8D702}" type="slidenum">
              <a:rPr lang="nl-NL" smtClean="0"/>
              <a:t>‹nr.›</a:t>
            </a:fld>
            <a:endParaRPr lang="nl-NL"/>
          </a:p>
        </p:txBody>
      </p:sp>
    </p:spTree>
    <p:extLst>
      <p:ext uri="{BB962C8B-B14F-4D97-AF65-F5344CB8AC3E}">
        <p14:creationId xmlns:p14="http://schemas.microsoft.com/office/powerpoint/2010/main" val="4203470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mailto:HERMAN@FISHMIGRATION.ORG"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emf"/><Relationship Id="rId5" Type="http://schemas.openxmlformats.org/officeDocument/2006/relationships/image" Target="../media/image3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nvironment.ec.europa.eu/publications/guidance-barrier-removal-river-restoration_en" TargetMode="External"/><Relationship Id="rId5" Type="http://schemas.openxmlformats.org/officeDocument/2006/relationships/image" Target="../media/image1.emf"/><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8" Type="http://schemas.openxmlformats.org/officeDocument/2006/relationships/image" Target="../media/image16.tiff"/><Relationship Id="rId13" Type="http://schemas.openxmlformats.org/officeDocument/2006/relationships/image" Target="../media/image20.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jpg"/><Relationship Id="rId5" Type="http://schemas.openxmlformats.org/officeDocument/2006/relationships/image" Target="../media/image13.png"/><Relationship Id="rId10" Type="http://schemas.openxmlformats.org/officeDocument/2006/relationships/hyperlink" Target="https://damremoval.eu/" TargetMode="External"/><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2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6372B-2B06-3947-9DA2-0CC1214A6225}"/>
              </a:ext>
            </a:extLst>
          </p:cNvPr>
          <p:cNvSpPr>
            <a:spLocks noGrp="1"/>
          </p:cNvSpPr>
          <p:nvPr>
            <p:ph type="ctrTitle"/>
          </p:nvPr>
        </p:nvSpPr>
        <p:spPr>
          <a:xfrm>
            <a:off x="169651" y="436060"/>
            <a:ext cx="11852693" cy="1053070"/>
          </a:xfrm>
        </p:spPr>
        <p:txBody>
          <a:bodyPr>
            <a:normAutofit/>
          </a:bodyPr>
          <a:lstStyle/>
          <a:p>
            <a:r>
              <a:rPr lang="en-US" b="1" dirty="0">
                <a:solidFill>
                  <a:srgbClr val="FFE000"/>
                </a:solidFill>
                <a:latin typeface="+mn-lt"/>
              </a:rPr>
              <a:t> PROJECT FREE FLOW</a:t>
            </a:r>
            <a:endParaRPr lang="en-US" b="1" dirty="0">
              <a:solidFill>
                <a:schemeClr val="bg1"/>
              </a:solidFill>
              <a:latin typeface="+mn-lt"/>
            </a:endParaRPr>
          </a:p>
        </p:txBody>
      </p:sp>
      <p:sp>
        <p:nvSpPr>
          <p:cNvPr id="3" name="Subtitle 2">
            <a:extLst>
              <a:ext uri="{FF2B5EF4-FFF2-40B4-BE49-F238E27FC236}">
                <a16:creationId xmlns:a16="http://schemas.microsoft.com/office/drawing/2014/main" id="{DE7CAF72-F795-9048-95C8-86D5525D0E3A}"/>
              </a:ext>
            </a:extLst>
          </p:cNvPr>
          <p:cNvSpPr>
            <a:spLocks noGrp="1"/>
          </p:cNvSpPr>
          <p:nvPr>
            <p:ph type="subTitle" idx="1"/>
          </p:nvPr>
        </p:nvSpPr>
        <p:spPr>
          <a:xfrm>
            <a:off x="903696" y="4678989"/>
            <a:ext cx="10030691" cy="1826924"/>
          </a:xfrm>
        </p:spPr>
        <p:txBody>
          <a:bodyPr vert="horz" lIns="91440" tIns="45720" rIns="91440" bIns="45720" rtlCol="0" anchor="t">
            <a:noAutofit/>
          </a:bodyPr>
          <a:lstStyle/>
          <a:p>
            <a:endParaRPr lang="en-US" b="1" dirty="0">
              <a:solidFill>
                <a:srgbClr val="FFE000"/>
              </a:solidFill>
            </a:endParaRPr>
          </a:p>
          <a:p>
            <a:r>
              <a:rPr lang="en-US" b="1" dirty="0">
                <a:solidFill>
                  <a:srgbClr val="FFE000"/>
                </a:solidFill>
              </a:rPr>
              <a:t>Wilco de Bruijne &amp; Herman Wanningen </a:t>
            </a:r>
          </a:p>
          <a:p>
            <a:r>
              <a:rPr lang="en-US" b="1" dirty="0">
                <a:solidFill>
                  <a:srgbClr val="FFE000"/>
                </a:solidFill>
              </a:rPr>
              <a:t>World Fish Migration Foundation</a:t>
            </a:r>
          </a:p>
          <a:p>
            <a:r>
              <a:rPr lang="en-US" b="1" dirty="0">
                <a:solidFill>
                  <a:schemeClr val="bg1"/>
                </a:solidFill>
              </a:rPr>
              <a:t>May 17, 2023  </a:t>
            </a:r>
          </a:p>
        </p:txBody>
      </p:sp>
      <p:sp>
        <p:nvSpPr>
          <p:cNvPr id="5" name="Title 1">
            <a:extLst>
              <a:ext uri="{FF2B5EF4-FFF2-40B4-BE49-F238E27FC236}">
                <a16:creationId xmlns:a16="http://schemas.microsoft.com/office/drawing/2014/main" id="{A802D118-C1E9-1741-B2E2-003E7DB5096C}"/>
              </a:ext>
            </a:extLst>
          </p:cNvPr>
          <p:cNvSpPr txBox="1">
            <a:spLocks/>
          </p:cNvSpPr>
          <p:nvPr/>
        </p:nvSpPr>
        <p:spPr>
          <a:xfrm>
            <a:off x="2307768" y="932934"/>
            <a:ext cx="7576458"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4000" dirty="0"/>
            </a:br>
            <a:r>
              <a:rPr lang="en-US" sz="4000" b="1" dirty="0">
                <a:solidFill>
                  <a:schemeClr val="bg1"/>
                </a:solidFill>
                <a:latin typeface="+mn-lt"/>
              </a:rPr>
              <a:t>Working together for Free-Flowing Rivers by removing barriers </a:t>
            </a:r>
          </a:p>
        </p:txBody>
      </p:sp>
      <p:pic>
        <p:nvPicPr>
          <p:cNvPr id="8" name="Picture 11" descr="foundation_logo_CMYK.pdf">
            <a:extLst>
              <a:ext uri="{FF2B5EF4-FFF2-40B4-BE49-F238E27FC236}">
                <a16:creationId xmlns:a16="http://schemas.microsoft.com/office/drawing/2014/main" id="{FE3F170B-140C-3BFA-76AD-F78AD09F5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965" y="-26502"/>
            <a:ext cx="1566378" cy="466149"/>
          </a:xfrm>
          <a:prstGeom prst="rect">
            <a:avLst/>
          </a:prstGeom>
          <a:solidFill>
            <a:schemeClr val="bg1"/>
          </a:solidFill>
        </p:spPr>
      </p:pic>
      <p:pic>
        <p:nvPicPr>
          <p:cNvPr id="1028" name="Picture 4">
            <a:extLst>
              <a:ext uri="{FF2B5EF4-FFF2-40B4-BE49-F238E27FC236}">
                <a16:creationId xmlns:a16="http://schemas.microsoft.com/office/drawing/2014/main" id="{0CDD2BB8-0BF8-C8CE-4B2A-D8B6097E1B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6534" y="3408995"/>
            <a:ext cx="2105465" cy="8187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alisatieplan en kennis- en innovatieagenda 2019-2030 van het ministerie  van LNV gepubliceerd | Nutrient Platform">
            <a:extLst>
              <a:ext uri="{FF2B5EF4-FFF2-40B4-BE49-F238E27FC236}">
                <a16:creationId xmlns:a16="http://schemas.microsoft.com/office/drawing/2014/main" id="{37969426-DE30-067A-CE45-2DD2F7C188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215" r="18471" b="30504"/>
          <a:stretch/>
        </p:blipFill>
        <p:spPr bwMode="auto">
          <a:xfrm>
            <a:off x="10061131" y="4495936"/>
            <a:ext cx="2105465" cy="8187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tandaarden RWS - Home">
            <a:extLst>
              <a:ext uri="{FF2B5EF4-FFF2-40B4-BE49-F238E27FC236}">
                <a16:creationId xmlns:a16="http://schemas.microsoft.com/office/drawing/2014/main" id="{984AF82F-DB9F-697E-25EC-2B040D498A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991" r="13609"/>
          <a:stretch/>
        </p:blipFill>
        <p:spPr bwMode="auto">
          <a:xfrm>
            <a:off x="10054471" y="5582877"/>
            <a:ext cx="2105465" cy="81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594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6B30C1-C9B1-F2F1-760F-9E02093A66F9}"/>
              </a:ext>
            </a:extLst>
          </p:cNvPr>
          <p:cNvSpPr>
            <a:spLocks noGrp="1"/>
          </p:cNvSpPr>
          <p:nvPr>
            <p:ph type="title"/>
          </p:nvPr>
        </p:nvSpPr>
        <p:spPr/>
        <p:txBody>
          <a:bodyPr/>
          <a:lstStyle/>
          <a:p>
            <a:endParaRPr lang="nl-NL"/>
          </a:p>
        </p:txBody>
      </p:sp>
      <p:pic>
        <p:nvPicPr>
          <p:cNvPr id="5" name="Tijdelijke aanduiding voor inhoud 4" descr="Afbeelding met buitenshuis, boom, gras, grond&#10;&#10;Automatisch gegenereerde beschrijving">
            <a:extLst>
              <a:ext uri="{FF2B5EF4-FFF2-40B4-BE49-F238E27FC236}">
                <a16:creationId xmlns:a16="http://schemas.microsoft.com/office/drawing/2014/main" id="{8F1EFEC2-F62F-E31C-CFFF-9EC1CF8F0D71}"/>
              </a:ext>
            </a:extLst>
          </p:cNvPr>
          <p:cNvPicPr>
            <a:picLocks noGrp="1" noChangeAspect="1"/>
          </p:cNvPicPr>
          <p:nvPr>
            <p:ph idx="1"/>
          </p:nvPr>
        </p:nvPicPr>
        <p:blipFill>
          <a:blip r:embed="rId3"/>
          <a:stretch>
            <a:fillRect/>
          </a:stretch>
        </p:blipFill>
        <p:spPr>
          <a:xfrm>
            <a:off x="0" y="0"/>
            <a:ext cx="12192000" cy="6858000"/>
          </a:xfrm>
        </p:spPr>
      </p:pic>
      <p:sp>
        <p:nvSpPr>
          <p:cNvPr id="6" name="Tekstvak 5">
            <a:extLst>
              <a:ext uri="{FF2B5EF4-FFF2-40B4-BE49-F238E27FC236}">
                <a16:creationId xmlns:a16="http://schemas.microsoft.com/office/drawing/2014/main" id="{77A1F219-0E71-A8A9-42F0-640B24CC3A4A}"/>
              </a:ext>
            </a:extLst>
          </p:cNvPr>
          <p:cNvSpPr txBox="1"/>
          <p:nvPr/>
        </p:nvSpPr>
        <p:spPr>
          <a:xfrm>
            <a:off x="8721271" y="6155508"/>
            <a:ext cx="3141387" cy="464871"/>
          </a:xfrm>
          <a:prstGeom prst="rect">
            <a:avLst/>
          </a:prstGeom>
          <a:noFill/>
        </p:spPr>
        <p:txBody>
          <a:bodyPr wrap="square" rtlCol="0">
            <a:spAutoFit/>
          </a:bodyPr>
          <a:lstStyle/>
          <a:p>
            <a:pPr>
              <a:lnSpc>
                <a:spcPct val="150000"/>
              </a:lnSpc>
            </a:pPr>
            <a:r>
              <a:rPr lang="nl-NL" b="1" dirty="0">
                <a:solidFill>
                  <a:schemeClr val="bg1"/>
                </a:solidFill>
              </a:rPr>
              <a:t>© Robert </a:t>
            </a:r>
            <a:r>
              <a:rPr lang="nl-NL" b="1" dirty="0" err="1">
                <a:solidFill>
                  <a:schemeClr val="bg1"/>
                </a:solidFill>
              </a:rPr>
              <a:t>Epple</a:t>
            </a:r>
            <a:r>
              <a:rPr lang="nl-NL" b="1" dirty="0">
                <a:solidFill>
                  <a:schemeClr val="bg1"/>
                </a:solidFill>
              </a:rPr>
              <a:t>, ERN</a:t>
            </a:r>
          </a:p>
        </p:txBody>
      </p:sp>
      <p:sp>
        <p:nvSpPr>
          <p:cNvPr id="7" name="Tekstvak 6">
            <a:extLst>
              <a:ext uri="{FF2B5EF4-FFF2-40B4-BE49-F238E27FC236}">
                <a16:creationId xmlns:a16="http://schemas.microsoft.com/office/drawing/2014/main" id="{B213C9F0-5C38-20D9-E487-5E6A5A2A9B86}"/>
              </a:ext>
            </a:extLst>
          </p:cNvPr>
          <p:cNvSpPr txBox="1"/>
          <p:nvPr/>
        </p:nvSpPr>
        <p:spPr>
          <a:xfrm>
            <a:off x="8742722" y="242982"/>
            <a:ext cx="3449278" cy="1964512"/>
          </a:xfrm>
          <a:prstGeom prst="rect">
            <a:avLst/>
          </a:prstGeom>
          <a:noFill/>
        </p:spPr>
        <p:txBody>
          <a:bodyPr wrap="square" rtlCol="0">
            <a:spAutoFit/>
          </a:bodyPr>
          <a:lstStyle/>
          <a:p>
            <a:pPr algn="ctr">
              <a:lnSpc>
                <a:spcPct val="150000"/>
              </a:lnSpc>
            </a:pPr>
            <a:r>
              <a:rPr lang="nl-NL" sz="2800" b="1" dirty="0">
                <a:solidFill>
                  <a:srgbClr val="FFE000"/>
                </a:solidFill>
              </a:rPr>
              <a:t>LA ROCHE QUI BOIT SELUNE RIVER FRANCE</a:t>
            </a:r>
          </a:p>
        </p:txBody>
      </p:sp>
    </p:spTree>
    <p:extLst>
      <p:ext uri="{BB962C8B-B14F-4D97-AF65-F5344CB8AC3E}">
        <p14:creationId xmlns:p14="http://schemas.microsoft.com/office/powerpoint/2010/main" val="1158858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grafiek&#10;&#10;Automatisch gegenereerde beschrijving">
            <a:extLst>
              <a:ext uri="{FF2B5EF4-FFF2-40B4-BE49-F238E27FC236}">
                <a16:creationId xmlns:a16="http://schemas.microsoft.com/office/drawing/2014/main" id="{04EB2C89-DF01-EE4D-86A7-DE33D3EEF84F}"/>
              </a:ext>
            </a:extLst>
          </p:cNvPr>
          <p:cNvPicPr>
            <a:picLocks noGrp="1" noChangeAspect="1"/>
          </p:cNvPicPr>
          <p:nvPr>
            <p:ph idx="1"/>
          </p:nvPr>
        </p:nvPicPr>
        <p:blipFill>
          <a:blip r:embed="rId3"/>
          <a:stretch>
            <a:fillRect/>
          </a:stretch>
        </p:blipFill>
        <p:spPr>
          <a:xfrm>
            <a:off x="312079" y="1293474"/>
            <a:ext cx="8457897" cy="5459595"/>
          </a:xfrm>
        </p:spPr>
      </p:pic>
      <p:sp>
        <p:nvSpPr>
          <p:cNvPr id="6" name="Rectangle 5">
            <a:extLst>
              <a:ext uri="{FF2B5EF4-FFF2-40B4-BE49-F238E27FC236}">
                <a16:creationId xmlns:a16="http://schemas.microsoft.com/office/drawing/2014/main" id="{BE43346C-9ADC-4D51-C0AB-D550B2758B9B}"/>
              </a:ext>
            </a:extLst>
          </p:cNvPr>
          <p:cNvSpPr/>
          <p:nvPr/>
        </p:nvSpPr>
        <p:spPr>
          <a:xfrm>
            <a:off x="1934791" y="471561"/>
            <a:ext cx="7962653" cy="615551"/>
          </a:xfrm>
          <a:prstGeom prst="rect">
            <a:avLst/>
          </a:prstGeom>
          <a:noFill/>
        </p:spPr>
        <p:txBody>
          <a:bodyPr wrap="square" lIns="121917" tIns="60959" rIns="121917" bIns="60959">
            <a:spAutoFit/>
          </a:bodyPr>
          <a:lstStyle/>
          <a:p>
            <a:pPr algn="ctr"/>
            <a:r>
              <a:rPr lang="en-US" sz="3200" b="1" dirty="0">
                <a:solidFill>
                  <a:srgbClr val="0A2E41"/>
                </a:solidFill>
              </a:rPr>
              <a:t>RECORD YEAR OF DAM REMOVALS IN 2022</a:t>
            </a:r>
          </a:p>
        </p:txBody>
      </p:sp>
      <p:pic>
        <p:nvPicPr>
          <p:cNvPr id="7" name="Afbeelding 6">
            <a:extLst>
              <a:ext uri="{FF2B5EF4-FFF2-40B4-BE49-F238E27FC236}">
                <a16:creationId xmlns:a16="http://schemas.microsoft.com/office/drawing/2014/main" id="{C7AAB80B-C271-25BF-C62C-E55170C9F0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402" y="1"/>
            <a:ext cx="701260" cy="610928"/>
          </a:xfrm>
          <a:prstGeom prst="rect">
            <a:avLst/>
          </a:prstGeom>
        </p:spPr>
      </p:pic>
      <p:sp>
        <p:nvSpPr>
          <p:cNvPr id="8" name="Oval 2">
            <a:extLst>
              <a:ext uri="{FF2B5EF4-FFF2-40B4-BE49-F238E27FC236}">
                <a16:creationId xmlns:a16="http://schemas.microsoft.com/office/drawing/2014/main" id="{CF3413D9-0731-7C47-AD7F-3C6765A8E676}"/>
              </a:ext>
            </a:extLst>
          </p:cNvPr>
          <p:cNvSpPr/>
          <p:nvPr/>
        </p:nvSpPr>
        <p:spPr>
          <a:xfrm>
            <a:off x="7983022" y="1576832"/>
            <a:ext cx="2376921" cy="2129619"/>
          </a:xfrm>
          <a:prstGeom prst="ellipse">
            <a:avLst/>
          </a:prstGeom>
          <a:solidFill>
            <a:srgbClr val="FFE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&gt;150.000 OBSOLETE BARRIERS TO GO</a:t>
            </a:r>
            <a:endParaRPr lang="en-GB" sz="2400" b="1" dirty="0">
              <a:solidFill>
                <a:schemeClr val="tx1"/>
              </a:solidFill>
            </a:endParaRPr>
          </a:p>
        </p:txBody>
      </p:sp>
      <p:sp>
        <p:nvSpPr>
          <p:cNvPr id="9" name="Oval 2">
            <a:extLst>
              <a:ext uri="{FF2B5EF4-FFF2-40B4-BE49-F238E27FC236}">
                <a16:creationId xmlns:a16="http://schemas.microsoft.com/office/drawing/2014/main" id="{7800C2E3-4A4E-43CC-E550-C1245DA40612}"/>
              </a:ext>
            </a:extLst>
          </p:cNvPr>
          <p:cNvSpPr/>
          <p:nvPr/>
        </p:nvSpPr>
        <p:spPr>
          <a:xfrm>
            <a:off x="3020517" y="1576832"/>
            <a:ext cx="2307519" cy="2129619"/>
          </a:xfrm>
          <a:prstGeom prst="ellipse">
            <a:avLst/>
          </a:prstGeom>
          <a:solidFill>
            <a:srgbClr val="FFE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AT LEAST 325 BARRIERS REMOVED</a:t>
            </a:r>
          </a:p>
        </p:txBody>
      </p:sp>
      <p:sp>
        <p:nvSpPr>
          <p:cNvPr id="2" name="Oval 2">
            <a:extLst>
              <a:ext uri="{FF2B5EF4-FFF2-40B4-BE49-F238E27FC236}">
                <a16:creationId xmlns:a16="http://schemas.microsoft.com/office/drawing/2014/main" id="{F8B3C701-F173-32BA-AD88-E69904BD14CE}"/>
              </a:ext>
            </a:extLst>
          </p:cNvPr>
          <p:cNvSpPr/>
          <p:nvPr/>
        </p:nvSpPr>
        <p:spPr>
          <a:xfrm>
            <a:off x="9820890" y="2829352"/>
            <a:ext cx="1902988" cy="1754197"/>
          </a:xfrm>
          <a:prstGeom prst="ellipse">
            <a:avLst/>
          </a:prstGeom>
          <a:solidFill>
            <a:srgbClr val="FFE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 </a:t>
            </a:r>
          </a:p>
          <a:p>
            <a:pPr algn="ctr"/>
            <a:r>
              <a:rPr lang="en-GB"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BILLION EURO </a:t>
            </a:r>
            <a:endParaRPr lang="en-GB" sz="2000" b="1" dirty="0">
              <a:solidFill>
                <a:schemeClr val="tx1"/>
              </a:solidFill>
            </a:endParaRPr>
          </a:p>
        </p:txBody>
      </p:sp>
    </p:spTree>
    <p:extLst>
      <p:ext uri="{BB962C8B-B14F-4D97-AF65-F5344CB8AC3E}">
        <p14:creationId xmlns:p14="http://schemas.microsoft.com/office/powerpoint/2010/main" val="2120279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F8F40-EC4B-5749-8CA4-397BC3408019}"/>
              </a:ext>
            </a:extLst>
          </p:cNvPr>
          <p:cNvSpPr>
            <a:spLocks noGrp="1"/>
          </p:cNvSpPr>
          <p:nvPr>
            <p:ph type="title"/>
          </p:nvPr>
        </p:nvSpPr>
        <p:spPr/>
        <p:txBody>
          <a:bodyPr/>
          <a:lstStyle/>
          <a:p>
            <a:endParaRPr lang="nl-NL"/>
          </a:p>
        </p:txBody>
      </p:sp>
      <p:pic>
        <p:nvPicPr>
          <p:cNvPr id="9" name="Tijdelijke aanduiding voor inhoud 8" descr="Afbeelding met boom, buiten, water, person&#10;&#10;Automatisch gegenereerde beschrijving">
            <a:extLst>
              <a:ext uri="{FF2B5EF4-FFF2-40B4-BE49-F238E27FC236}">
                <a16:creationId xmlns:a16="http://schemas.microsoft.com/office/drawing/2014/main" id="{97A45216-B705-BF4A-B827-2A1982189AFA}"/>
              </a:ext>
            </a:extLst>
          </p:cNvPr>
          <p:cNvPicPr>
            <a:picLocks noGrp="1" noChangeAspect="1"/>
          </p:cNvPicPr>
          <p:nvPr>
            <p:ph idx="1"/>
          </p:nvPr>
        </p:nvPicPr>
        <p:blipFill>
          <a:blip r:embed="rId3"/>
          <a:stretch>
            <a:fillRect/>
          </a:stretch>
        </p:blipFill>
        <p:spPr>
          <a:xfrm>
            <a:off x="0" y="-18144"/>
            <a:ext cx="12191910" cy="8121600"/>
          </a:xfrm>
        </p:spPr>
      </p:pic>
      <p:sp>
        <p:nvSpPr>
          <p:cNvPr id="12" name="Rechthoek 11">
            <a:extLst>
              <a:ext uri="{FF2B5EF4-FFF2-40B4-BE49-F238E27FC236}">
                <a16:creationId xmlns:a16="http://schemas.microsoft.com/office/drawing/2014/main" id="{F82F60E2-7D93-0946-A653-6C2172FDE210}"/>
              </a:ext>
            </a:extLst>
          </p:cNvPr>
          <p:cNvSpPr/>
          <p:nvPr/>
        </p:nvSpPr>
        <p:spPr>
          <a:xfrm>
            <a:off x="9347900" y="6466443"/>
            <a:ext cx="2155205" cy="369332"/>
          </a:xfrm>
          <a:prstGeom prst="rect">
            <a:avLst/>
          </a:prstGeom>
        </p:spPr>
        <p:txBody>
          <a:bodyPr wrap="none">
            <a:spAutoFit/>
          </a:bodyPr>
          <a:lstStyle/>
          <a:p>
            <a:r>
              <a:rPr lang="nl-NL" b="1" dirty="0">
                <a:solidFill>
                  <a:schemeClr val="bg1"/>
                </a:solidFill>
              </a:rPr>
              <a:t>(c) </a:t>
            </a:r>
            <a:r>
              <a:rPr lang="nl-NL" b="1" dirty="0" err="1">
                <a:solidFill>
                  <a:schemeClr val="bg1"/>
                </a:solidFill>
              </a:rPr>
              <a:t>Zuzana</a:t>
            </a:r>
            <a:r>
              <a:rPr lang="nl-NL" b="1" dirty="0">
                <a:solidFill>
                  <a:schemeClr val="bg1"/>
                </a:solidFill>
              </a:rPr>
              <a:t> </a:t>
            </a:r>
            <a:r>
              <a:rPr lang="nl-NL" b="1" dirty="0" err="1">
                <a:solidFill>
                  <a:schemeClr val="bg1"/>
                </a:solidFill>
              </a:rPr>
              <a:t>Matusova</a:t>
            </a:r>
            <a:endParaRPr lang="nl-NL" b="1" dirty="0">
              <a:solidFill>
                <a:schemeClr val="bg1"/>
              </a:solidFill>
            </a:endParaRPr>
          </a:p>
        </p:txBody>
      </p:sp>
      <p:sp>
        <p:nvSpPr>
          <p:cNvPr id="3" name="Tekstvak 2">
            <a:extLst>
              <a:ext uri="{FF2B5EF4-FFF2-40B4-BE49-F238E27FC236}">
                <a16:creationId xmlns:a16="http://schemas.microsoft.com/office/drawing/2014/main" id="{2E5E71E6-12BE-23DD-8863-470BA220D85D}"/>
              </a:ext>
            </a:extLst>
          </p:cNvPr>
          <p:cNvSpPr txBox="1"/>
          <p:nvPr/>
        </p:nvSpPr>
        <p:spPr>
          <a:xfrm>
            <a:off x="76202" y="-15618"/>
            <a:ext cx="5366656" cy="7909858"/>
          </a:xfrm>
          <a:prstGeom prst="rect">
            <a:avLst/>
          </a:prstGeom>
          <a:solidFill>
            <a:srgbClr val="0A2E41">
              <a:alpha val="70000"/>
            </a:srgbClr>
          </a:solidFill>
        </p:spPr>
        <p:txBody>
          <a:bodyPr wrap="square">
            <a:spAutoFit/>
          </a:bodyPr>
          <a:lstStyle/>
          <a:p>
            <a:pPr fontAlgn="base"/>
            <a:endParaRPr lang="en-GB" sz="3600" b="1" dirty="0">
              <a:solidFill>
                <a:schemeClr val="bg1"/>
              </a:solidFill>
              <a:latin typeface="GH Guardian Headline"/>
            </a:endParaRPr>
          </a:p>
          <a:p>
            <a:pPr fontAlgn="base"/>
            <a:endParaRPr lang="en-GB" sz="3600" b="1" dirty="0">
              <a:solidFill>
                <a:schemeClr val="bg1"/>
              </a:solidFill>
              <a:latin typeface="GH Guardian Headline"/>
            </a:endParaRPr>
          </a:p>
          <a:p>
            <a:pPr fontAlgn="base"/>
            <a:endParaRPr lang="en-GB" sz="3600" b="1" dirty="0">
              <a:solidFill>
                <a:schemeClr val="bg1"/>
              </a:solidFill>
              <a:latin typeface="GH Guardian Headline"/>
            </a:endParaRPr>
          </a:p>
          <a:p>
            <a:pPr fontAlgn="base"/>
            <a:r>
              <a:rPr lang="en-GB" sz="3600" b="1" dirty="0">
                <a:solidFill>
                  <a:schemeClr val="bg1"/>
                </a:solidFill>
                <a:latin typeface="GH Guardian Headline"/>
              </a:rPr>
              <a:t>Dam fine work. record number of barrier removals helps restore rivers across Europe</a:t>
            </a:r>
          </a:p>
          <a:p>
            <a:pPr fontAlgn="base"/>
            <a:endParaRPr lang="nl-NL" sz="3200" b="1" dirty="0">
              <a:solidFill>
                <a:schemeClr val="bg1"/>
              </a:solidFill>
              <a:latin typeface="GH Guardian Headline"/>
            </a:endParaRPr>
          </a:p>
          <a:p>
            <a:pPr fontAlgn="base"/>
            <a:r>
              <a:rPr lang="en-GB" sz="2800" b="1" dirty="0">
                <a:solidFill>
                  <a:schemeClr val="bg1"/>
                </a:solidFill>
                <a:latin typeface="GH Guardian Headline"/>
              </a:rPr>
              <a:t>More than 300 barriers were taken down last year, boosting the health of waterways and the wildlife they support, say experts.</a:t>
            </a:r>
          </a:p>
          <a:p>
            <a:pPr fontAlgn="base"/>
            <a:endParaRPr lang="en-GB" sz="2800" b="1" dirty="0">
              <a:solidFill>
                <a:schemeClr val="bg1"/>
              </a:solidFill>
              <a:latin typeface="GH Guardian Headline"/>
            </a:endParaRPr>
          </a:p>
          <a:p>
            <a:pPr fontAlgn="base"/>
            <a:endParaRPr lang="en-GB" sz="2800" b="1" dirty="0">
              <a:solidFill>
                <a:schemeClr val="bg1"/>
              </a:solidFill>
              <a:latin typeface="GH Guardian Headline"/>
            </a:endParaRPr>
          </a:p>
          <a:p>
            <a:pPr fontAlgn="base"/>
            <a:endParaRPr lang="en-GB" sz="2800" b="1" dirty="0">
              <a:solidFill>
                <a:schemeClr val="bg1"/>
              </a:solidFill>
              <a:latin typeface="GH Guardian Headline"/>
            </a:endParaRPr>
          </a:p>
          <a:p>
            <a:pPr fontAlgn="base"/>
            <a:endParaRPr lang="en-GB" sz="2800" b="1" dirty="0">
              <a:solidFill>
                <a:schemeClr val="bg1"/>
              </a:solidFill>
              <a:latin typeface="GH Guardian Headline"/>
            </a:endParaRPr>
          </a:p>
        </p:txBody>
      </p:sp>
      <p:pic>
        <p:nvPicPr>
          <p:cNvPr id="4" name="Picture 2" descr="guardian-logo-square - Ban Ki-moon Centre for Global Citizens">
            <a:extLst>
              <a:ext uri="{FF2B5EF4-FFF2-40B4-BE49-F238E27FC236}">
                <a16:creationId xmlns:a16="http://schemas.microsoft.com/office/drawing/2014/main" id="{4532E26B-3161-BB60-EC8A-CC52B88026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538" y="0"/>
            <a:ext cx="1190625"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270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A2E41"/>
        </a:solid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2BC3366B-8899-F641-9363-AFFF262EBA29}"/>
              </a:ext>
            </a:extLst>
          </p:cNvPr>
          <p:cNvSpPr txBox="1"/>
          <p:nvPr/>
        </p:nvSpPr>
        <p:spPr>
          <a:xfrm>
            <a:off x="1260312" y="263070"/>
            <a:ext cx="9671375" cy="920252"/>
          </a:xfrm>
          <a:prstGeom prst="rect">
            <a:avLst/>
          </a:prstGeom>
          <a:noFill/>
        </p:spPr>
        <p:txBody>
          <a:bodyPr wrap="square" rtlCol="0">
            <a:spAutoFit/>
          </a:bodyPr>
          <a:lstStyle/>
          <a:p>
            <a:pPr algn="ctr">
              <a:lnSpc>
                <a:spcPct val="150000"/>
              </a:lnSpc>
            </a:pPr>
            <a:r>
              <a:rPr lang="nl-NL" sz="4000" b="1" dirty="0">
                <a:solidFill>
                  <a:srgbClr val="FFE000"/>
                </a:solidFill>
              </a:rPr>
              <a:t>FREE FLOW PROJECT</a:t>
            </a:r>
          </a:p>
        </p:txBody>
      </p:sp>
      <p:pic>
        <p:nvPicPr>
          <p:cNvPr id="13" name="Picture 11" descr="foundation_logo_CMYK.pdf">
            <a:extLst>
              <a:ext uri="{FF2B5EF4-FFF2-40B4-BE49-F238E27FC236}">
                <a16:creationId xmlns:a16="http://schemas.microsoft.com/office/drawing/2014/main" id="{1AC33D92-A7A3-9845-928F-9356934BF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965" y="-26502"/>
            <a:ext cx="1566378" cy="466149"/>
          </a:xfrm>
          <a:prstGeom prst="rect">
            <a:avLst/>
          </a:prstGeom>
          <a:solidFill>
            <a:schemeClr val="bg1"/>
          </a:solidFill>
        </p:spPr>
      </p:pic>
      <p:sp>
        <p:nvSpPr>
          <p:cNvPr id="15" name="Tekstvak 14">
            <a:extLst>
              <a:ext uri="{FF2B5EF4-FFF2-40B4-BE49-F238E27FC236}">
                <a16:creationId xmlns:a16="http://schemas.microsoft.com/office/drawing/2014/main" id="{55052689-E8B6-FD4D-B33B-0D52D2E91B89}"/>
              </a:ext>
            </a:extLst>
          </p:cNvPr>
          <p:cNvSpPr txBox="1"/>
          <p:nvPr/>
        </p:nvSpPr>
        <p:spPr>
          <a:xfrm>
            <a:off x="597193" y="1183322"/>
            <a:ext cx="7173184" cy="2308324"/>
          </a:xfrm>
          <a:prstGeom prst="rect">
            <a:avLst/>
          </a:prstGeom>
          <a:noFill/>
        </p:spPr>
        <p:txBody>
          <a:bodyPr wrap="square" rtlCol="0">
            <a:spAutoFit/>
          </a:bodyPr>
          <a:lstStyle/>
          <a:p>
            <a:r>
              <a:rPr lang="nl-NL" sz="2400" b="1" dirty="0">
                <a:solidFill>
                  <a:srgbClr val="FFE000"/>
                </a:solidFill>
              </a:rPr>
              <a:t>TARGET</a:t>
            </a:r>
          </a:p>
          <a:p>
            <a:r>
              <a:rPr lang="nl-NL" sz="2400" b="1" dirty="0">
                <a:solidFill>
                  <a:schemeClr val="bg1"/>
                </a:solidFill>
              </a:rPr>
              <a:t>MAPPING THE POSIBILITIES FOR FREE FLOWING RIVER RESTORATION</a:t>
            </a:r>
          </a:p>
          <a:p>
            <a:endParaRPr lang="nl-NL" sz="2400" b="1" dirty="0">
              <a:solidFill>
                <a:schemeClr val="bg1"/>
              </a:solidFill>
            </a:endParaRPr>
          </a:p>
          <a:p>
            <a:r>
              <a:rPr lang="nl-NL" sz="2400" b="1" dirty="0">
                <a:solidFill>
                  <a:srgbClr val="FFE000"/>
                </a:solidFill>
              </a:rPr>
              <a:t>DAM REMOVAL</a:t>
            </a:r>
          </a:p>
          <a:p>
            <a:r>
              <a:rPr lang="nl-NL" sz="2400" b="1" dirty="0">
                <a:solidFill>
                  <a:schemeClr val="bg1"/>
                </a:solidFill>
              </a:rPr>
              <a:t>SEARCHING FOR SHOWCASES </a:t>
            </a:r>
          </a:p>
        </p:txBody>
      </p:sp>
      <p:sp>
        <p:nvSpPr>
          <p:cNvPr id="9" name="Tekstvak 8">
            <a:extLst>
              <a:ext uri="{FF2B5EF4-FFF2-40B4-BE49-F238E27FC236}">
                <a16:creationId xmlns:a16="http://schemas.microsoft.com/office/drawing/2014/main" id="{DAC04D6D-8217-BE78-4C7D-BF8D6622E84B}"/>
              </a:ext>
            </a:extLst>
          </p:cNvPr>
          <p:cNvSpPr txBox="1"/>
          <p:nvPr/>
        </p:nvSpPr>
        <p:spPr>
          <a:xfrm>
            <a:off x="597193" y="3661638"/>
            <a:ext cx="7046602" cy="3046988"/>
          </a:xfrm>
          <a:prstGeom prst="rect">
            <a:avLst/>
          </a:prstGeom>
          <a:noFill/>
        </p:spPr>
        <p:txBody>
          <a:bodyPr wrap="square" rtlCol="0">
            <a:spAutoFit/>
          </a:bodyPr>
          <a:lstStyle/>
          <a:p>
            <a:r>
              <a:rPr lang="nl-NL" sz="2400" b="1" dirty="0">
                <a:solidFill>
                  <a:srgbClr val="FFE000"/>
                </a:solidFill>
              </a:rPr>
              <a:t>NETWORK</a:t>
            </a:r>
          </a:p>
          <a:p>
            <a:r>
              <a:rPr lang="nl-NL" sz="2400" b="1" dirty="0">
                <a:solidFill>
                  <a:schemeClr val="bg1"/>
                </a:solidFill>
              </a:rPr>
              <a:t>BUILD A NETWORK OF EXPERT IN THE RIVERS RHINE, MEUSE, SCHELDT AND EEMS BASINS, IN CLOSE </a:t>
            </a:r>
            <a:r>
              <a:rPr lang="en-GB" sz="2400" b="1" dirty="0">
                <a:solidFill>
                  <a:schemeClr val="bg1"/>
                </a:solidFill>
              </a:rPr>
              <a:t>COOPERATION</a:t>
            </a:r>
            <a:r>
              <a:rPr lang="nl-NL" sz="2400" b="1" dirty="0">
                <a:solidFill>
                  <a:schemeClr val="bg1"/>
                </a:solidFill>
              </a:rPr>
              <a:t> WITH DAM REMOVAL EUROPE</a:t>
            </a:r>
          </a:p>
          <a:p>
            <a:endParaRPr lang="nl-NL" sz="2400" b="1" dirty="0">
              <a:solidFill>
                <a:schemeClr val="bg1"/>
              </a:solidFill>
            </a:endParaRPr>
          </a:p>
          <a:p>
            <a:r>
              <a:rPr lang="nl-NL" sz="2400" b="1" dirty="0">
                <a:solidFill>
                  <a:srgbClr val="FFE000"/>
                </a:solidFill>
              </a:rPr>
              <a:t>CELEBRATE SUCCESSES </a:t>
            </a:r>
          </a:p>
          <a:p>
            <a:r>
              <a:rPr lang="nl-NL" sz="2400" b="1" dirty="0">
                <a:solidFill>
                  <a:schemeClr val="bg1"/>
                </a:solidFill>
              </a:rPr>
              <a:t>CELEBRATE SUCCESFULL PROJECTS WITH EXCURSIONS AND LIVE STREAMS OF RESTORATION MEASURES</a:t>
            </a:r>
          </a:p>
        </p:txBody>
      </p:sp>
      <p:pic>
        <p:nvPicPr>
          <p:cNvPr id="2" name="Picture 2">
            <a:extLst>
              <a:ext uri="{FF2B5EF4-FFF2-40B4-BE49-F238E27FC236}">
                <a16:creationId xmlns:a16="http://schemas.microsoft.com/office/drawing/2014/main" id="{BB8117E0-5E96-2AE2-6B9A-D3889CC7E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3668" y="1472893"/>
            <a:ext cx="4262298" cy="494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507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A2E41"/>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791BCDF-D9E8-2591-141C-BB118A34D28D}"/>
              </a:ext>
            </a:extLst>
          </p:cNvPr>
          <p:cNvSpPr txBox="1"/>
          <p:nvPr/>
        </p:nvSpPr>
        <p:spPr>
          <a:xfrm>
            <a:off x="7019778" y="0"/>
            <a:ext cx="5087814" cy="830997"/>
          </a:xfrm>
          <a:prstGeom prst="rect">
            <a:avLst/>
          </a:prstGeom>
          <a:solidFill>
            <a:schemeClr val="bg1"/>
          </a:solidFill>
        </p:spPr>
        <p:txBody>
          <a:bodyPr wrap="square" rtlCol="0">
            <a:spAutoFit/>
          </a:bodyPr>
          <a:lstStyle/>
          <a:p>
            <a:endParaRPr lang="nl-NL" dirty="0"/>
          </a:p>
        </p:txBody>
      </p:sp>
      <p:pic>
        <p:nvPicPr>
          <p:cNvPr id="4" name="Afbeelding 3">
            <a:extLst>
              <a:ext uri="{FF2B5EF4-FFF2-40B4-BE49-F238E27FC236}">
                <a16:creationId xmlns:a16="http://schemas.microsoft.com/office/drawing/2014/main" id="{0BAD6746-169D-53A9-A110-22C568776BFE}"/>
              </a:ext>
            </a:extLst>
          </p:cNvPr>
          <p:cNvPicPr>
            <a:picLocks noChangeAspect="1"/>
          </p:cNvPicPr>
          <p:nvPr/>
        </p:nvPicPr>
        <p:blipFill>
          <a:blip r:embed="rId3"/>
          <a:stretch>
            <a:fillRect/>
          </a:stretch>
        </p:blipFill>
        <p:spPr>
          <a:xfrm>
            <a:off x="7047912" y="-230674"/>
            <a:ext cx="5059680" cy="7160086"/>
          </a:xfrm>
          <a:prstGeom prst="rect">
            <a:avLst/>
          </a:prstGeom>
        </p:spPr>
      </p:pic>
      <p:sp>
        <p:nvSpPr>
          <p:cNvPr id="2" name="Tijdelijke aanduiding voor inhoud 2">
            <a:extLst>
              <a:ext uri="{FF2B5EF4-FFF2-40B4-BE49-F238E27FC236}">
                <a16:creationId xmlns:a16="http://schemas.microsoft.com/office/drawing/2014/main" id="{F9175F5A-72E3-9322-0D2B-B9601CD97BF3}"/>
              </a:ext>
            </a:extLst>
          </p:cNvPr>
          <p:cNvSpPr>
            <a:spLocks noGrp="1"/>
          </p:cNvSpPr>
          <p:nvPr>
            <p:ph idx="1"/>
          </p:nvPr>
        </p:nvSpPr>
        <p:spPr>
          <a:xfrm>
            <a:off x="500743" y="1957346"/>
            <a:ext cx="5983514" cy="4351338"/>
          </a:xfrm>
        </p:spPr>
        <p:txBody>
          <a:bodyPr>
            <a:normAutofit fontScale="92500"/>
          </a:bodyPr>
          <a:lstStyle/>
          <a:p>
            <a:r>
              <a:rPr lang="en-GB" b="1" dirty="0">
                <a:solidFill>
                  <a:schemeClr val="bg1"/>
                </a:solidFill>
              </a:rPr>
              <a:t>NL Part of 4 international river basins</a:t>
            </a:r>
          </a:p>
          <a:p>
            <a:r>
              <a:rPr lang="en-GB" b="1" dirty="0">
                <a:solidFill>
                  <a:schemeClr val="bg1"/>
                </a:solidFill>
              </a:rPr>
              <a:t>River and brook restoration since the 90’s. </a:t>
            </a:r>
          </a:p>
          <a:p>
            <a:r>
              <a:rPr lang="en-GB" b="1" dirty="0">
                <a:solidFill>
                  <a:schemeClr val="bg1"/>
                </a:solidFill>
              </a:rPr>
              <a:t>Connectivity (fish ways) and habitat (bank restoration) measures since the EU WFD. </a:t>
            </a:r>
          </a:p>
          <a:p>
            <a:r>
              <a:rPr lang="en-GB" b="1" dirty="0">
                <a:solidFill>
                  <a:schemeClr val="bg1"/>
                </a:solidFill>
              </a:rPr>
              <a:t>Still a lot of river stretches lack riverine habitats with free flowing water. </a:t>
            </a:r>
          </a:p>
          <a:p>
            <a:r>
              <a:rPr lang="en-GB" b="1" dirty="0">
                <a:solidFill>
                  <a:schemeClr val="bg1"/>
                </a:solidFill>
              </a:rPr>
              <a:t>First concept Free Flow map, searching for free flowing stretches.</a:t>
            </a:r>
          </a:p>
        </p:txBody>
      </p:sp>
      <p:sp>
        <p:nvSpPr>
          <p:cNvPr id="3" name="Titel 1">
            <a:extLst>
              <a:ext uri="{FF2B5EF4-FFF2-40B4-BE49-F238E27FC236}">
                <a16:creationId xmlns:a16="http://schemas.microsoft.com/office/drawing/2014/main" id="{5ABC7EC7-82A6-941E-98F0-3818AD1E4E83}"/>
              </a:ext>
            </a:extLst>
          </p:cNvPr>
          <p:cNvSpPr>
            <a:spLocks noGrp="1"/>
          </p:cNvSpPr>
          <p:nvPr>
            <p:ph type="title"/>
          </p:nvPr>
        </p:nvSpPr>
        <p:spPr>
          <a:xfrm>
            <a:off x="1105486" y="322922"/>
            <a:ext cx="10515600" cy="1325563"/>
          </a:xfrm>
        </p:spPr>
        <p:txBody>
          <a:bodyPr>
            <a:normAutofit/>
          </a:bodyPr>
          <a:lstStyle/>
          <a:p>
            <a:r>
              <a:rPr lang="en-GB" sz="4000" b="1" dirty="0">
                <a:solidFill>
                  <a:srgbClr val="FFE000"/>
                </a:solidFill>
                <a:latin typeface="+mn-lt"/>
              </a:rPr>
              <a:t>IN FACT THIS </a:t>
            </a:r>
            <a:br>
              <a:rPr lang="en-GB" sz="4000" b="1" dirty="0">
                <a:solidFill>
                  <a:srgbClr val="FFE000"/>
                </a:solidFill>
                <a:latin typeface="+mn-lt"/>
              </a:rPr>
            </a:br>
            <a:r>
              <a:rPr lang="en-GB" sz="4000" b="1" dirty="0">
                <a:solidFill>
                  <a:srgbClr val="FFE000"/>
                </a:solidFill>
                <a:latin typeface="+mn-lt"/>
              </a:rPr>
              <a:t>ALREADY STARTED</a:t>
            </a:r>
          </a:p>
        </p:txBody>
      </p:sp>
    </p:spTree>
    <p:extLst>
      <p:ext uri="{BB962C8B-B14F-4D97-AF65-F5344CB8AC3E}">
        <p14:creationId xmlns:p14="http://schemas.microsoft.com/office/powerpoint/2010/main" val="2384100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A2E41"/>
        </a:solidFill>
        <a:effectLst/>
      </p:bgPr>
    </p:bg>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47FA4E0A-E701-B150-D344-C010AAEA97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Afbeelding 11" descr="Afbeelding met tekst, kaart, atlas&#10;&#10;Automatisch gegenereerde beschrijving">
            <a:extLst>
              <a:ext uri="{FF2B5EF4-FFF2-40B4-BE49-F238E27FC236}">
                <a16:creationId xmlns:a16="http://schemas.microsoft.com/office/drawing/2014/main" id="{85C52C25-BC75-B4D5-EC5E-64E61875EA7F}"/>
              </a:ext>
            </a:extLst>
          </p:cNvPr>
          <p:cNvPicPr>
            <a:picLocks noChangeAspect="1"/>
          </p:cNvPicPr>
          <p:nvPr/>
        </p:nvPicPr>
        <p:blipFill>
          <a:blip r:embed="rId3"/>
          <a:stretch>
            <a:fillRect/>
          </a:stretch>
        </p:blipFill>
        <p:spPr>
          <a:xfrm>
            <a:off x="208994" y="457200"/>
            <a:ext cx="5225367" cy="5933624"/>
          </a:xfrm>
          <a:prstGeom prst="rect">
            <a:avLst/>
          </a:prstGeom>
        </p:spPr>
      </p:pic>
      <p:pic>
        <p:nvPicPr>
          <p:cNvPr id="14" name="Afbeelding 13" descr="Afbeelding met kaart, tekst, atlas&#10;&#10;Automatisch gegenereerde beschrijving">
            <a:extLst>
              <a:ext uri="{FF2B5EF4-FFF2-40B4-BE49-F238E27FC236}">
                <a16:creationId xmlns:a16="http://schemas.microsoft.com/office/drawing/2014/main" id="{7C86484B-358C-888A-7363-4EDC08A5BC81}"/>
              </a:ext>
            </a:extLst>
          </p:cNvPr>
          <p:cNvPicPr>
            <a:picLocks noChangeAspect="1"/>
          </p:cNvPicPr>
          <p:nvPr/>
        </p:nvPicPr>
        <p:blipFill>
          <a:blip r:embed="rId4"/>
          <a:stretch>
            <a:fillRect/>
          </a:stretch>
        </p:blipFill>
        <p:spPr>
          <a:xfrm>
            <a:off x="5866224" y="457200"/>
            <a:ext cx="5933624" cy="5933624"/>
          </a:xfrm>
          <a:prstGeom prst="rect">
            <a:avLst/>
          </a:prstGeom>
        </p:spPr>
      </p:pic>
      <p:sp>
        <p:nvSpPr>
          <p:cNvPr id="15" name="Tekstvak 14">
            <a:extLst>
              <a:ext uri="{FF2B5EF4-FFF2-40B4-BE49-F238E27FC236}">
                <a16:creationId xmlns:a16="http://schemas.microsoft.com/office/drawing/2014/main" id="{0BC25F93-0B7D-1D98-E71A-D6C6497913FC}"/>
              </a:ext>
            </a:extLst>
          </p:cNvPr>
          <p:cNvSpPr txBox="1"/>
          <p:nvPr/>
        </p:nvSpPr>
        <p:spPr>
          <a:xfrm>
            <a:off x="391886" y="6487886"/>
            <a:ext cx="4077372" cy="369332"/>
          </a:xfrm>
          <a:prstGeom prst="rect">
            <a:avLst/>
          </a:prstGeom>
          <a:noFill/>
        </p:spPr>
        <p:txBody>
          <a:bodyPr wrap="square" rtlCol="0">
            <a:spAutoFit/>
          </a:bodyPr>
          <a:lstStyle/>
          <a:p>
            <a:r>
              <a:rPr lang="en-GB" dirty="0">
                <a:solidFill>
                  <a:schemeClr val="bg1"/>
                </a:solidFill>
              </a:rPr>
              <a:t>Source: </a:t>
            </a:r>
            <a:r>
              <a:rPr lang="en-GB" dirty="0" err="1">
                <a:solidFill>
                  <a:schemeClr val="bg1"/>
                </a:solidFill>
              </a:rPr>
              <a:t>Nationale</a:t>
            </a:r>
            <a:r>
              <a:rPr lang="en-GB" dirty="0">
                <a:solidFill>
                  <a:schemeClr val="bg1"/>
                </a:solidFill>
              </a:rPr>
              <a:t> </a:t>
            </a:r>
            <a:r>
              <a:rPr lang="en-GB" dirty="0" err="1">
                <a:solidFill>
                  <a:schemeClr val="bg1"/>
                </a:solidFill>
              </a:rPr>
              <a:t>visroutekaart</a:t>
            </a:r>
            <a:r>
              <a:rPr lang="en-GB" dirty="0">
                <a:solidFill>
                  <a:schemeClr val="bg1"/>
                </a:solidFill>
              </a:rPr>
              <a:t> </a:t>
            </a:r>
          </a:p>
        </p:txBody>
      </p:sp>
    </p:spTree>
    <p:extLst>
      <p:ext uri="{BB962C8B-B14F-4D97-AF65-F5344CB8AC3E}">
        <p14:creationId xmlns:p14="http://schemas.microsoft.com/office/powerpoint/2010/main" val="1977508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A2E41"/>
        </a:solid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2BC3366B-8899-F641-9363-AFFF262EBA29}"/>
              </a:ext>
            </a:extLst>
          </p:cNvPr>
          <p:cNvSpPr txBox="1"/>
          <p:nvPr/>
        </p:nvSpPr>
        <p:spPr>
          <a:xfrm>
            <a:off x="1400728" y="448745"/>
            <a:ext cx="9671375" cy="920252"/>
          </a:xfrm>
          <a:prstGeom prst="rect">
            <a:avLst/>
          </a:prstGeom>
          <a:noFill/>
        </p:spPr>
        <p:txBody>
          <a:bodyPr wrap="square" rtlCol="0">
            <a:spAutoFit/>
          </a:bodyPr>
          <a:lstStyle/>
          <a:p>
            <a:pPr algn="ctr">
              <a:lnSpc>
                <a:spcPct val="150000"/>
              </a:lnSpc>
            </a:pPr>
            <a:r>
              <a:rPr lang="nl-NL" sz="4000" b="1" dirty="0">
                <a:solidFill>
                  <a:srgbClr val="FFE000"/>
                </a:solidFill>
              </a:rPr>
              <a:t>FREE FLOWING BIODIVERSITY HOPTSPOTS</a:t>
            </a:r>
          </a:p>
        </p:txBody>
      </p:sp>
      <p:pic>
        <p:nvPicPr>
          <p:cNvPr id="13" name="Picture 11" descr="foundation_logo_CMYK.pdf">
            <a:extLst>
              <a:ext uri="{FF2B5EF4-FFF2-40B4-BE49-F238E27FC236}">
                <a16:creationId xmlns:a16="http://schemas.microsoft.com/office/drawing/2014/main" id="{1AC33D92-A7A3-9845-928F-9356934BF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965" y="-26502"/>
            <a:ext cx="1566378" cy="466149"/>
          </a:xfrm>
          <a:prstGeom prst="rect">
            <a:avLst/>
          </a:prstGeom>
          <a:solidFill>
            <a:schemeClr val="bg1"/>
          </a:solidFill>
        </p:spPr>
      </p:pic>
      <p:pic>
        <p:nvPicPr>
          <p:cNvPr id="2" name="Afbeelding 1">
            <a:extLst>
              <a:ext uri="{FF2B5EF4-FFF2-40B4-BE49-F238E27FC236}">
                <a16:creationId xmlns:a16="http://schemas.microsoft.com/office/drawing/2014/main" id="{D29D58C6-9ACC-60A1-C362-3F45023E2689}"/>
              </a:ext>
            </a:extLst>
          </p:cNvPr>
          <p:cNvPicPr>
            <a:picLocks noChangeAspect="1"/>
          </p:cNvPicPr>
          <p:nvPr/>
        </p:nvPicPr>
        <p:blipFill rotWithShape="1">
          <a:blip r:embed="rId4"/>
          <a:srcRect l="13750" r="11427"/>
          <a:stretch/>
        </p:blipFill>
        <p:spPr>
          <a:xfrm>
            <a:off x="6415879" y="1413997"/>
            <a:ext cx="5606464" cy="4995257"/>
          </a:xfrm>
          <a:prstGeom prst="rect">
            <a:avLst/>
          </a:prstGeom>
        </p:spPr>
      </p:pic>
      <p:pic>
        <p:nvPicPr>
          <p:cNvPr id="3" name="Afbeelding 2">
            <a:extLst>
              <a:ext uri="{FF2B5EF4-FFF2-40B4-BE49-F238E27FC236}">
                <a16:creationId xmlns:a16="http://schemas.microsoft.com/office/drawing/2014/main" id="{A798B066-00F2-8470-7D90-8BD1F2F0E32B}"/>
              </a:ext>
            </a:extLst>
          </p:cNvPr>
          <p:cNvPicPr>
            <a:picLocks noChangeAspect="1"/>
          </p:cNvPicPr>
          <p:nvPr/>
        </p:nvPicPr>
        <p:blipFill rotWithShape="1">
          <a:blip r:embed="rId5"/>
          <a:srcRect l="30084" r="4552"/>
          <a:stretch/>
        </p:blipFill>
        <p:spPr>
          <a:xfrm>
            <a:off x="431768" y="1413996"/>
            <a:ext cx="5804647" cy="4995257"/>
          </a:xfrm>
          <a:prstGeom prst="rect">
            <a:avLst/>
          </a:prstGeom>
        </p:spPr>
      </p:pic>
      <p:sp>
        <p:nvSpPr>
          <p:cNvPr id="4" name="Rechthoek 3">
            <a:extLst>
              <a:ext uri="{FF2B5EF4-FFF2-40B4-BE49-F238E27FC236}">
                <a16:creationId xmlns:a16="http://schemas.microsoft.com/office/drawing/2014/main" id="{5279FE97-F26D-8A75-C190-E556FD24AAD9}"/>
              </a:ext>
            </a:extLst>
          </p:cNvPr>
          <p:cNvSpPr/>
          <p:nvPr/>
        </p:nvSpPr>
        <p:spPr>
          <a:xfrm>
            <a:off x="279401" y="6409253"/>
            <a:ext cx="7693837" cy="307777"/>
          </a:xfrm>
          <a:prstGeom prst="rect">
            <a:avLst/>
          </a:prstGeom>
        </p:spPr>
        <p:txBody>
          <a:bodyPr wrap="none">
            <a:spAutoFit/>
          </a:bodyPr>
          <a:lstStyle/>
          <a:p>
            <a:r>
              <a:rPr lang="nl-NL" sz="1400" dirty="0">
                <a:solidFill>
                  <a:schemeClr val="bg1"/>
                </a:solidFill>
                <a:latin typeface="-webkit-standard"/>
              </a:rPr>
              <a:t>Photo </a:t>
            </a:r>
            <a:r>
              <a:rPr lang="nl-NL" sz="1400" dirty="0" err="1">
                <a:solidFill>
                  <a:schemeClr val="bg1"/>
                </a:solidFill>
                <a:latin typeface="-webkit-standard"/>
              </a:rPr>
              <a:t>left</a:t>
            </a:r>
            <a:r>
              <a:rPr lang="nl-NL" sz="1400" dirty="0">
                <a:solidFill>
                  <a:schemeClr val="bg1"/>
                </a:solidFill>
                <a:latin typeface="-webkit-standard"/>
              </a:rPr>
              <a:t>: Drentse Aa (source: ANWB), Photo right: Boven Slinge (Source: </a:t>
            </a:r>
            <a:r>
              <a:rPr lang="nl-NL" sz="1400" dirty="0" err="1">
                <a:solidFill>
                  <a:schemeClr val="bg1"/>
                </a:solidFill>
                <a:latin typeface="-webkit-standard"/>
              </a:rPr>
              <a:t>Saxifraga</a:t>
            </a:r>
            <a:r>
              <a:rPr lang="nl-NL" sz="1400" dirty="0">
                <a:solidFill>
                  <a:schemeClr val="bg1"/>
                </a:solidFill>
                <a:latin typeface="-webkit-standard"/>
              </a:rPr>
              <a:t> - Bart Vastenhouw)</a:t>
            </a:r>
            <a:endParaRPr lang="nl-NL" sz="1400" dirty="0">
              <a:solidFill>
                <a:schemeClr val="bg1"/>
              </a:solidFill>
            </a:endParaRPr>
          </a:p>
        </p:txBody>
      </p:sp>
    </p:spTree>
    <p:extLst>
      <p:ext uri="{BB962C8B-B14F-4D97-AF65-F5344CB8AC3E}">
        <p14:creationId xmlns:p14="http://schemas.microsoft.com/office/powerpoint/2010/main" val="3673279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A2E4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71FA67-7744-5F3B-6A9E-1ECF1A90C6F0}"/>
              </a:ext>
            </a:extLst>
          </p:cNvPr>
          <p:cNvSpPr>
            <a:spLocks noGrp="1"/>
          </p:cNvSpPr>
          <p:nvPr>
            <p:ph type="title"/>
          </p:nvPr>
        </p:nvSpPr>
        <p:spPr/>
        <p:txBody>
          <a:bodyPr/>
          <a:lstStyle/>
          <a:p>
            <a:r>
              <a:rPr lang="en-GB" b="1" dirty="0">
                <a:solidFill>
                  <a:schemeClr val="bg1"/>
                </a:solidFill>
                <a:latin typeface="+mn-lt"/>
              </a:rPr>
              <a:t>How to proceed?</a:t>
            </a:r>
          </a:p>
        </p:txBody>
      </p:sp>
      <p:sp>
        <p:nvSpPr>
          <p:cNvPr id="3" name="Tijdelijke aanduiding voor inhoud 2">
            <a:extLst>
              <a:ext uri="{FF2B5EF4-FFF2-40B4-BE49-F238E27FC236}">
                <a16:creationId xmlns:a16="http://schemas.microsoft.com/office/drawing/2014/main" id="{33568ACD-43A9-E2BD-2499-526DF8A078BC}"/>
              </a:ext>
            </a:extLst>
          </p:cNvPr>
          <p:cNvSpPr>
            <a:spLocks noGrp="1"/>
          </p:cNvSpPr>
          <p:nvPr>
            <p:ph idx="1"/>
          </p:nvPr>
        </p:nvSpPr>
        <p:spPr>
          <a:xfrm>
            <a:off x="838200" y="1594779"/>
            <a:ext cx="10120532" cy="4351338"/>
          </a:xfrm>
        </p:spPr>
        <p:txBody>
          <a:bodyPr>
            <a:noAutofit/>
          </a:bodyPr>
          <a:lstStyle/>
          <a:p>
            <a:pPr>
              <a:lnSpc>
                <a:spcPct val="170000"/>
              </a:lnSpc>
            </a:pPr>
            <a:r>
              <a:rPr lang="en-GB" sz="2400" b="1" dirty="0">
                <a:solidFill>
                  <a:schemeClr val="bg1"/>
                </a:solidFill>
              </a:rPr>
              <a:t>Currently only 10% of all river stretches are seen as Free Flowing.</a:t>
            </a:r>
          </a:p>
          <a:p>
            <a:pPr>
              <a:lnSpc>
                <a:spcPct val="170000"/>
              </a:lnSpc>
            </a:pPr>
            <a:r>
              <a:rPr lang="en-GB" sz="2400" b="1" dirty="0">
                <a:solidFill>
                  <a:schemeClr val="bg1"/>
                </a:solidFill>
              </a:rPr>
              <a:t>There is already a fish route map about barriers, the additional </a:t>
            </a:r>
            <a:r>
              <a:rPr lang="en-GB" sz="2400" b="1" dirty="0" err="1">
                <a:solidFill>
                  <a:schemeClr val="bg1"/>
                </a:solidFill>
              </a:rPr>
              <a:t>FreeFlow</a:t>
            </a:r>
            <a:r>
              <a:rPr lang="en-GB" sz="2400" b="1" dirty="0">
                <a:solidFill>
                  <a:schemeClr val="bg1"/>
                </a:solidFill>
              </a:rPr>
              <a:t> map is about habitat. </a:t>
            </a:r>
          </a:p>
          <a:p>
            <a:pPr>
              <a:lnSpc>
                <a:spcPct val="170000"/>
              </a:lnSpc>
            </a:pPr>
            <a:r>
              <a:rPr lang="en-GB" sz="2400" b="1" dirty="0" err="1">
                <a:solidFill>
                  <a:schemeClr val="bg1"/>
                </a:solidFill>
              </a:rPr>
              <a:t>FreeFlow</a:t>
            </a:r>
            <a:r>
              <a:rPr lang="en-GB" sz="2400" b="1" dirty="0">
                <a:solidFill>
                  <a:schemeClr val="bg1"/>
                </a:solidFill>
              </a:rPr>
              <a:t> Map work session with involved regional Water Authorities. </a:t>
            </a:r>
          </a:p>
          <a:p>
            <a:pPr>
              <a:lnSpc>
                <a:spcPct val="170000"/>
              </a:lnSpc>
            </a:pPr>
            <a:r>
              <a:rPr lang="en-GB" sz="2400" b="1" dirty="0">
                <a:solidFill>
                  <a:schemeClr val="bg1"/>
                </a:solidFill>
              </a:rPr>
              <a:t>Where can we improve the status to free flowing to contribute to the EU biodiversity goals?</a:t>
            </a:r>
          </a:p>
          <a:p>
            <a:pPr>
              <a:lnSpc>
                <a:spcPct val="170000"/>
              </a:lnSpc>
            </a:pPr>
            <a:r>
              <a:rPr lang="en-GB" sz="2400" b="1" dirty="0">
                <a:solidFill>
                  <a:schemeClr val="bg1"/>
                </a:solidFill>
              </a:rPr>
              <a:t>Expand the </a:t>
            </a:r>
            <a:r>
              <a:rPr lang="en-GB" sz="2400" b="1" dirty="0" err="1">
                <a:solidFill>
                  <a:schemeClr val="bg1"/>
                </a:solidFill>
              </a:rPr>
              <a:t>FreeFlow</a:t>
            </a:r>
            <a:r>
              <a:rPr lang="en-GB" sz="2400" b="1" dirty="0">
                <a:solidFill>
                  <a:schemeClr val="bg1"/>
                </a:solidFill>
              </a:rPr>
              <a:t> approach to other countries and exchange </a:t>
            </a:r>
            <a:r>
              <a:rPr lang="en-GB" sz="2400" b="1" dirty="0" err="1">
                <a:solidFill>
                  <a:schemeClr val="bg1"/>
                </a:solidFill>
              </a:rPr>
              <a:t>knowlegde</a:t>
            </a:r>
            <a:r>
              <a:rPr lang="en-GB" sz="2400" b="1" dirty="0">
                <a:solidFill>
                  <a:schemeClr val="bg1"/>
                </a:solidFill>
              </a:rPr>
              <a:t> </a:t>
            </a:r>
          </a:p>
          <a:p>
            <a:pPr>
              <a:lnSpc>
                <a:spcPct val="170000"/>
              </a:lnSpc>
            </a:pPr>
            <a:endParaRPr lang="en-GB" sz="2400" b="1" dirty="0">
              <a:solidFill>
                <a:schemeClr val="bg1"/>
              </a:solidFill>
            </a:endParaRPr>
          </a:p>
        </p:txBody>
      </p:sp>
      <p:pic>
        <p:nvPicPr>
          <p:cNvPr id="4" name="Picture 11" descr="foundation_logo_CMYK.pdf">
            <a:extLst>
              <a:ext uri="{FF2B5EF4-FFF2-40B4-BE49-F238E27FC236}">
                <a16:creationId xmlns:a16="http://schemas.microsoft.com/office/drawing/2014/main" id="{F392D6AC-21E8-96EA-1136-FC0F4EEB9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965" y="-26502"/>
            <a:ext cx="1566378" cy="466149"/>
          </a:xfrm>
          <a:prstGeom prst="rect">
            <a:avLst/>
          </a:prstGeom>
          <a:solidFill>
            <a:schemeClr val="bg1"/>
          </a:solidFill>
        </p:spPr>
      </p:pic>
    </p:spTree>
    <p:extLst>
      <p:ext uri="{BB962C8B-B14F-4D97-AF65-F5344CB8AC3E}">
        <p14:creationId xmlns:p14="http://schemas.microsoft.com/office/powerpoint/2010/main" val="2406020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A2E41"/>
        </a:solidFill>
        <a:effectLst/>
      </p:bgPr>
    </p:b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2BC3366B-8899-F641-9363-AFFF262EBA29}"/>
              </a:ext>
            </a:extLst>
          </p:cNvPr>
          <p:cNvSpPr txBox="1"/>
          <p:nvPr/>
        </p:nvSpPr>
        <p:spPr>
          <a:xfrm>
            <a:off x="1260312" y="263070"/>
            <a:ext cx="9671375" cy="920252"/>
          </a:xfrm>
          <a:prstGeom prst="rect">
            <a:avLst/>
          </a:prstGeom>
          <a:noFill/>
        </p:spPr>
        <p:txBody>
          <a:bodyPr wrap="square" rtlCol="0">
            <a:spAutoFit/>
          </a:bodyPr>
          <a:lstStyle/>
          <a:p>
            <a:pPr algn="ctr">
              <a:lnSpc>
                <a:spcPct val="150000"/>
              </a:lnSpc>
            </a:pPr>
            <a:r>
              <a:rPr lang="nl-NL" sz="4000" b="1" dirty="0">
                <a:solidFill>
                  <a:srgbClr val="FFE000"/>
                </a:solidFill>
              </a:rPr>
              <a:t>FREE FLOW MILESTONES</a:t>
            </a:r>
          </a:p>
        </p:txBody>
      </p:sp>
      <p:pic>
        <p:nvPicPr>
          <p:cNvPr id="13" name="Picture 11" descr="foundation_logo_CMYK.pdf">
            <a:extLst>
              <a:ext uri="{FF2B5EF4-FFF2-40B4-BE49-F238E27FC236}">
                <a16:creationId xmlns:a16="http://schemas.microsoft.com/office/drawing/2014/main" id="{1AC33D92-A7A3-9845-928F-9356934BF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965" y="-26502"/>
            <a:ext cx="1566378" cy="466149"/>
          </a:xfrm>
          <a:prstGeom prst="rect">
            <a:avLst/>
          </a:prstGeom>
          <a:solidFill>
            <a:schemeClr val="bg1"/>
          </a:solidFill>
        </p:spPr>
      </p:pic>
      <p:pic>
        <p:nvPicPr>
          <p:cNvPr id="5" name="Afbeelding 4">
            <a:extLst>
              <a:ext uri="{FF2B5EF4-FFF2-40B4-BE49-F238E27FC236}">
                <a16:creationId xmlns:a16="http://schemas.microsoft.com/office/drawing/2014/main" id="{5A590D22-F4A3-108C-ED59-37E569B876BC}"/>
              </a:ext>
            </a:extLst>
          </p:cNvPr>
          <p:cNvPicPr>
            <a:picLocks noChangeAspect="1"/>
          </p:cNvPicPr>
          <p:nvPr/>
        </p:nvPicPr>
        <p:blipFill>
          <a:blip r:embed="rId4"/>
          <a:stretch>
            <a:fillRect/>
          </a:stretch>
        </p:blipFill>
        <p:spPr>
          <a:xfrm>
            <a:off x="8350005" y="1663915"/>
            <a:ext cx="3166595" cy="3992903"/>
          </a:xfrm>
          <a:prstGeom prst="rect">
            <a:avLst/>
          </a:prstGeom>
        </p:spPr>
      </p:pic>
      <p:sp>
        <p:nvSpPr>
          <p:cNvPr id="6" name="Tekstvak 5">
            <a:extLst>
              <a:ext uri="{FF2B5EF4-FFF2-40B4-BE49-F238E27FC236}">
                <a16:creationId xmlns:a16="http://schemas.microsoft.com/office/drawing/2014/main" id="{4F66E649-7B4A-F393-88B8-03F3E71F859A}"/>
              </a:ext>
            </a:extLst>
          </p:cNvPr>
          <p:cNvSpPr txBox="1"/>
          <p:nvPr/>
        </p:nvSpPr>
        <p:spPr>
          <a:xfrm>
            <a:off x="952845" y="1663915"/>
            <a:ext cx="7060623" cy="3046988"/>
          </a:xfrm>
          <a:prstGeom prst="rect">
            <a:avLst/>
          </a:prstGeom>
          <a:noFill/>
        </p:spPr>
        <p:txBody>
          <a:bodyPr wrap="square" rtlCol="0">
            <a:spAutoFit/>
          </a:bodyPr>
          <a:lstStyle/>
          <a:p>
            <a:r>
              <a:rPr lang="nl-NL" sz="3200" b="1" dirty="0">
                <a:solidFill>
                  <a:schemeClr val="bg1"/>
                </a:solidFill>
              </a:rPr>
              <a:t>UPCOMING INTERNATIONAL ACTIONS</a:t>
            </a:r>
          </a:p>
          <a:p>
            <a:endParaRPr lang="nl-NL" sz="3200" b="1" dirty="0">
              <a:solidFill>
                <a:srgbClr val="FFE000"/>
              </a:solidFill>
            </a:endParaRPr>
          </a:p>
          <a:p>
            <a:endParaRPr lang="nl-NL" sz="3200" b="1" dirty="0">
              <a:solidFill>
                <a:srgbClr val="FFE000"/>
              </a:solidFill>
            </a:endParaRPr>
          </a:p>
          <a:p>
            <a:r>
              <a:rPr lang="nl-NL" sz="3200" b="1" dirty="0">
                <a:solidFill>
                  <a:schemeClr val="bg1"/>
                </a:solidFill>
              </a:rPr>
              <a:t>CONFERENCE </a:t>
            </a:r>
            <a:r>
              <a:rPr lang="nl-NL" sz="3200" b="1" dirty="0">
                <a:solidFill>
                  <a:srgbClr val="FFE000"/>
                </a:solidFill>
              </a:rPr>
              <a:t>	(April 15-17, 2024)</a:t>
            </a:r>
          </a:p>
          <a:p>
            <a:endParaRPr lang="nl-NL" sz="3200" b="1" dirty="0">
              <a:solidFill>
                <a:schemeClr val="bg1"/>
              </a:solidFill>
            </a:endParaRPr>
          </a:p>
          <a:p>
            <a:r>
              <a:rPr lang="nl-NL" sz="3200" b="1" dirty="0">
                <a:solidFill>
                  <a:schemeClr val="bg1"/>
                </a:solidFill>
              </a:rPr>
              <a:t>GUIDANCE	</a:t>
            </a:r>
            <a:r>
              <a:rPr lang="nl-NL" sz="3200" b="1" dirty="0">
                <a:solidFill>
                  <a:srgbClr val="FFE000"/>
                </a:solidFill>
              </a:rPr>
              <a:t>	(April 15-17, 2024)</a:t>
            </a:r>
          </a:p>
        </p:txBody>
      </p:sp>
    </p:spTree>
    <p:extLst>
      <p:ext uri="{BB962C8B-B14F-4D97-AF65-F5344CB8AC3E}">
        <p14:creationId xmlns:p14="http://schemas.microsoft.com/office/powerpoint/2010/main" val="3509468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000"/>
        </a:solidFill>
        <a:effectLst/>
      </p:bgPr>
    </p:bg>
    <p:spTree>
      <p:nvGrpSpPr>
        <p:cNvPr id="1" name=""/>
        <p:cNvGrpSpPr/>
        <p:nvPr/>
      </p:nvGrpSpPr>
      <p:grpSpPr>
        <a:xfrm>
          <a:off x="0" y="0"/>
          <a:ext cx="0" cy="0"/>
          <a:chOff x="0" y="0"/>
          <a:chExt cx="0" cy="0"/>
        </a:xfrm>
      </p:grpSpPr>
      <p:pic>
        <p:nvPicPr>
          <p:cNvPr id="4" name="e6c3d6f8-b0c5-4775-9d9c-0ef5d8e9d909" descr="e6c3d6f8-b0c5-4775-9d9c-0ef5d8e9d909">
            <a:hlinkClick r:id="" action="ppaction://media"/>
            <a:extLst>
              <a:ext uri="{FF2B5EF4-FFF2-40B4-BE49-F238E27FC236}">
                <a16:creationId xmlns:a16="http://schemas.microsoft.com/office/drawing/2014/main" id="{35512F8F-BAF5-2FB9-8A4E-1BBB23618F9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00777" y="2049382"/>
            <a:ext cx="8390444" cy="4614408"/>
          </a:xfrm>
        </p:spPr>
      </p:pic>
      <p:pic>
        <p:nvPicPr>
          <p:cNvPr id="5" name="Picture 11" descr="foundation_logo_CMYK.pdf">
            <a:extLst>
              <a:ext uri="{FF2B5EF4-FFF2-40B4-BE49-F238E27FC236}">
                <a16:creationId xmlns:a16="http://schemas.microsoft.com/office/drawing/2014/main" id="{5075BA9F-EA6A-222F-75A8-A1E8345A78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5965" y="-26502"/>
            <a:ext cx="1566378" cy="466149"/>
          </a:xfrm>
          <a:prstGeom prst="rect">
            <a:avLst/>
          </a:prstGeom>
          <a:solidFill>
            <a:schemeClr val="bg1"/>
          </a:solidFill>
        </p:spPr>
      </p:pic>
      <p:sp>
        <p:nvSpPr>
          <p:cNvPr id="7" name="Tekstvak 6">
            <a:extLst>
              <a:ext uri="{FF2B5EF4-FFF2-40B4-BE49-F238E27FC236}">
                <a16:creationId xmlns:a16="http://schemas.microsoft.com/office/drawing/2014/main" id="{022213A1-D2D5-894F-A4B7-B6DB6E56A316}"/>
              </a:ext>
            </a:extLst>
          </p:cNvPr>
          <p:cNvSpPr txBox="1"/>
          <p:nvPr/>
        </p:nvSpPr>
        <p:spPr>
          <a:xfrm>
            <a:off x="1260311" y="94497"/>
            <a:ext cx="9671375" cy="920252"/>
          </a:xfrm>
          <a:prstGeom prst="rect">
            <a:avLst/>
          </a:prstGeom>
          <a:noFill/>
        </p:spPr>
        <p:txBody>
          <a:bodyPr wrap="square" rtlCol="0">
            <a:spAutoFit/>
          </a:bodyPr>
          <a:lstStyle/>
          <a:p>
            <a:pPr algn="ctr">
              <a:lnSpc>
                <a:spcPct val="150000"/>
              </a:lnSpc>
            </a:pPr>
            <a:r>
              <a:rPr lang="nl-NL" sz="4000" b="1" dirty="0"/>
              <a:t>FREE FLOW – DAM REMOVALS</a:t>
            </a:r>
          </a:p>
        </p:txBody>
      </p:sp>
      <p:sp>
        <p:nvSpPr>
          <p:cNvPr id="8" name="Tekstvak 7">
            <a:extLst>
              <a:ext uri="{FF2B5EF4-FFF2-40B4-BE49-F238E27FC236}">
                <a16:creationId xmlns:a16="http://schemas.microsoft.com/office/drawing/2014/main" id="{560652E4-CC36-68CB-3B2D-A2D74051E162}"/>
              </a:ext>
            </a:extLst>
          </p:cNvPr>
          <p:cNvSpPr txBox="1"/>
          <p:nvPr/>
        </p:nvSpPr>
        <p:spPr>
          <a:xfrm>
            <a:off x="279401" y="992188"/>
            <a:ext cx="11742942" cy="954107"/>
          </a:xfrm>
          <a:prstGeom prst="rect">
            <a:avLst/>
          </a:prstGeom>
          <a:noFill/>
        </p:spPr>
        <p:txBody>
          <a:bodyPr wrap="square" rtlCol="0">
            <a:spAutoFit/>
          </a:bodyPr>
          <a:lstStyle/>
          <a:p>
            <a:r>
              <a:rPr lang="nl-NL" sz="2800" b="1" dirty="0"/>
              <a:t>ANY IDEAS, DAM REMOVAL PLANS OR SUGGESTIONS? GET IN CONTACT! 					(</a:t>
            </a:r>
            <a:r>
              <a:rPr lang="nl-NL" sz="2800" b="1" dirty="0">
                <a:hlinkClick r:id="rId7"/>
              </a:rPr>
              <a:t>HERMAN@FISHMIGRATION.ORG</a:t>
            </a:r>
            <a:r>
              <a:rPr lang="nl-NL" sz="2800" b="1" dirty="0"/>
              <a:t>)  </a:t>
            </a:r>
          </a:p>
        </p:txBody>
      </p:sp>
    </p:spTree>
    <p:extLst>
      <p:ext uri="{BB962C8B-B14F-4D97-AF65-F5344CB8AC3E}">
        <p14:creationId xmlns:p14="http://schemas.microsoft.com/office/powerpoint/2010/main" val="2628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A picture containing text, outdoor object, water mill&#10;&#10;Description automatically generated">
            <a:extLst>
              <a:ext uri="{FF2B5EF4-FFF2-40B4-BE49-F238E27FC236}">
                <a16:creationId xmlns:a16="http://schemas.microsoft.com/office/drawing/2014/main" id="{D2FB6EE4-BA98-6EEB-AB04-540D977F1C44}"/>
              </a:ext>
            </a:extLst>
          </p:cNvPr>
          <p:cNvPicPr>
            <a:picLocks noGrp="1" noChangeAspect="1"/>
          </p:cNvPicPr>
          <p:nvPr>
            <p:ph sz="half" idx="1"/>
          </p:nvPr>
        </p:nvPicPr>
        <p:blipFill>
          <a:blip r:embed="rId3"/>
          <a:stretch>
            <a:fillRect/>
          </a:stretch>
        </p:blipFill>
        <p:spPr>
          <a:xfrm>
            <a:off x="-1889651" y="-1299405"/>
            <a:ext cx="15971301" cy="10615363"/>
          </a:xfrm>
        </p:spPr>
      </p:pic>
      <p:sp>
        <p:nvSpPr>
          <p:cNvPr id="7" name="Rechthoek 6">
            <a:extLst>
              <a:ext uri="{FF2B5EF4-FFF2-40B4-BE49-F238E27FC236}">
                <a16:creationId xmlns:a16="http://schemas.microsoft.com/office/drawing/2014/main" id="{723C8BD9-8A10-CC4F-ABD2-9805734D8C2D}"/>
              </a:ext>
            </a:extLst>
          </p:cNvPr>
          <p:cNvSpPr/>
          <p:nvPr/>
        </p:nvSpPr>
        <p:spPr>
          <a:xfrm>
            <a:off x="0" y="0"/>
            <a:ext cx="4844143" cy="7023718"/>
          </a:xfrm>
          <a:prstGeom prst="rect">
            <a:avLst/>
          </a:prstGeom>
          <a:solidFill>
            <a:srgbClr val="0A2E41">
              <a:alpha val="52747"/>
            </a:srgbClr>
          </a:solidFill>
        </p:spPr>
        <p:txBody>
          <a:bodyPr wrap="square">
            <a:spAutoFit/>
          </a:bodyPr>
          <a:lstStyle/>
          <a:p>
            <a:pPr algn="ctr">
              <a:lnSpc>
                <a:spcPct val="150000"/>
              </a:lnSpc>
            </a:pPr>
            <a:endParaRPr lang="en-GB" sz="3600" b="1" dirty="0">
              <a:solidFill>
                <a:srgbClr val="FFE000"/>
              </a:solidFill>
              <a:ea typeface="Heiti TC Medium" pitchFamily="2" charset="-128"/>
              <a:cs typeface="Gill Sans SemiBold" panose="020B0502020104020203" pitchFamily="34" charset="-79"/>
            </a:endParaRPr>
          </a:p>
          <a:p>
            <a:pPr algn="ctr">
              <a:lnSpc>
                <a:spcPct val="150000"/>
              </a:lnSpc>
            </a:pPr>
            <a:r>
              <a:rPr lang="en-GB" sz="3600" b="1" dirty="0">
                <a:solidFill>
                  <a:srgbClr val="FFE000"/>
                </a:solidFill>
                <a:ea typeface="Heiti TC Medium" pitchFamily="2" charset="-128"/>
                <a:cs typeface="Gill Sans SemiBold" panose="020B0502020104020203" pitchFamily="34" charset="-79"/>
              </a:rPr>
              <a:t>BARRIERS IN RIVERS</a:t>
            </a:r>
          </a:p>
          <a:p>
            <a:pPr algn="ctr">
              <a:lnSpc>
                <a:spcPct val="150000"/>
              </a:lnSpc>
            </a:pPr>
            <a:r>
              <a:rPr lang="en-GB" sz="3200" b="1" dirty="0">
                <a:solidFill>
                  <a:schemeClr val="bg1"/>
                </a:solidFill>
                <a:ea typeface="Heiti TC Medium" pitchFamily="2" charset="-128"/>
                <a:cs typeface="Gill Sans SemiBold" panose="020B0502020104020203" pitchFamily="34" charset="-79"/>
              </a:rPr>
              <a:t>DAMS</a:t>
            </a:r>
          </a:p>
          <a:p>
            <a:pPr algn="ctr">
              <a:lnSpc>
                <a:spcPct val="150000"/>
              </a:lnSpc>
            </a:pPr>
            <a:r>
              <a:rPr lang="en-GB" sz="3200" b="1" dirty="0">
                <a:solidFill>
                  <a:schemeClr val="bg1"/>
                </a:solidFill>
                <a:ea typeface="Heiti TC Medium" pitchFamily="2" charset="-128"/>
                <a:cs typeface="Gill Sans SemiBold" panose="020B0502020104020203" pitchFamily="34" charset="-79"/>
              </a:rPr>
              <a:t>WEIRS </a:t>
            </a:r>
          </a:p>
          <a:p>
            <a:pPr algn="ctr">
              <a:lnSpc>
                <a:spcPct val="150000"/>
              </a:lnSpc>
            </a:pPr>
            <a:r>
              <a:rPr lang="en-GB" sz="3200" b="1" dirty="0">
                <a:solidFill>
                  <a:schemeClr val="bg1"/>
                </a:solidFill>
                <a:ea typeface="Heiti TC Medium" pitchFamily="2" charset="-128"/>
                <a:cs typeface="Gill Sans SemiBold" panose="020B0502020104020203" pitchFamily="34" charset="-79"/>
              </a:rPr>
              <a:t>CULVERTS</a:t>
            </a:r>
          </a:p>
          <a:p>
            <a:pPr algn="ctr">
              <a:lnSpc>
                <a:spcPct val="150000"/>
              </a:lnSpc>
            </a:pPr>
            <a:r>
              <a:rPr lang="en-GB" sz="3200" b="1" dirty="0">
                <a:solidFill>
                  <a:schemeClr val="bg1"/>
                </a:solidFill>
                <a:ea typeface="Heiti TC Medium" pitchFamily="2" charset="-128"/>
                <a:cs typeface="Gill Sans SemiBold" panose="020B0502020104020203" pitchFamily="34" charset="-79"/>
              </a:rPr>
              <a:t>SLUICES</a:t>
            </a:r>
          </a:p>
          <a:p>
            <a:pPr algn="ctr">
              <a:lnSpc>
                <a:spcPct val="150000"/>
              </a:lnSpc>
            </a:pPr>
            <a:r>
              <a:rPr lang="en-GB" sz="3200" b="1" dirty="0">
                <a:solidFill>
                  <a:schemeClr val="bg1"/>
                </a:solidFill>
                <a:ea typeface="Heiti TC Medium" pitchFamily="2" charset="-128"/>
                <a:cs typeface="Gill Sans SemiBold" panose="020B0502020104020203" pitchFamily="34" charset="-79"/>
              </a:rPr>
              <a:t>RAMPS</a:t>
            </a:r>
          </a:p>
          <a:p>
            <a:pPr algn="ctr">
              <a:lnSpc>
                <a:spcPct val="150000"/>
              </a:lnSpc>
            </a:pPr>
            <a:endParaRPr lang="en-GB" sz="3600" b="1" dirty="0">
              <a:solidFill>
                <a:schemeClr val="bg1"/>
              </a:solidFill>
              <a:ea typeface="Heiti TC Medium" pitchFamily="2" charset="-128"/>
              <a:cs typeface="Gill Sans SemiBold" panose="020B0502020104020203" pitchFamily="34" charset="-79"/>
            </a:endParaRPr>
          </a:p>
          <a:p>
            <a:pPr algn="ctr">
              <a:lnSpc>
                <a:spcPct val="150000"/>
              </a:lnSpc>
            </a:pPr>
            <a:endParaRPr lang="en-GB" sz="3600" b="1" dirty="0">
              <a:solidFill>
                <a:schemeClr val="bg1"/>
              </a:solidFill>
              <a:ea typeface="Heiti TC Medium" pitchFamily="2" charset="-128"/>
              <a:cs typeface="Gill Sans SemiBold" panose="020B0502020104020203" pitchFamily="34" charset="-79"/>
            </a:endParaRPr>
          </a:p>
        </p:txBody>
      </p:sp>
      <p:sp>
        <p:nvSpPr>
          <p:cNvPr id="4" name="Tekstvak 3">
            <a:extLst>
              <a:ext uri="{FF2B5EF4-FFF2-40B4-BE49-F238E27FC236}">
                <a16:creationId xmlns:a16="http://schemas.microsoft.com/office/drawing/2014/main" id="{58B8F321-D1F7-F678-9315-1377AFE3B109}"/>
              </a:ext>
            </a:extLst>
          </p:cNvPr>
          <p:cNvSpPr txBox="1"/>
          <p:nvPr/>
        </p:nvSpPr>
        <p:spPr>
          <a:xfrm>
            <a:off x="9684659" y="6441105"/>
            <a:ext cx="8098970" cy="276999"/>
          </a:xfrm>
          <a:prstGeom prst="rect">
            <a:avLst/>
          </a:prstGeom>
          <a:noFill/>
        </p:spPr>
        <p:txBody>
          <a:bodyPr wrap="square">
            <a:spAutoFit/>
          </a:bodyPr>
          <a:lstStyle/>
          <a:p>
            <a:r>
              <a:rPr lang="nl-NL" sz="1200" b="0" i="0" u="none" strike="noStrike" dirty="0">
                <a:solidFill>
                  <a:schemeClr val="bg1"/>
                </a:solidFill>
                <a:effectLst/>
              </a:rPr>
              <a:t>© Administration of </a:t>
            </a:r>
            <a:r>
              <a:rPr lang="nl-NL" sz="1200" b="0" i="0" u="none" strike="noStrike" dirty="0" err="1">
                <a:solidFill>
                  <a:schemeClr val="bg1"/>
                </a:solidFill>
                <a:effectLst/>
              </a:rPr>
              <a:t>Zemaitija</a:t>
            </a:r>
            <a:endParaRPr lang="nl-NL" sz="1200" dirty="0">
              <a:solidFill>
                <a:schemeClr val="bg1"/>
              </a:solidFill>
            </a:endParaRPr>
          </a:p>
        </p:txBody>
      </p:sp>
      <p:pic>
        <p:nvPicPr>
          <p:cNvPr id="3" name="Picture 11" descr="foundation_logo_CMYK.pdf">
            <a:extLst>
              <a:ext uri="{FF2B5EF4-FFF2-40B4-BE49-F238E27FC236}">
                <a16:creationId xmlns:a16="http://schemas.microsoft.com/office/drawing/2014/main" id="{BA4B3DCC-12FE-28C9-87BA-26F53EA54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5965" y="-26502"/>
            <a:ext cx="1566378" cy="466149"/>
          </a:xfrm>
          <a:prstGeom prst="rect">
            <a:avLst/>
          </a:prstGeom>
          <a:solidFill>
            <a:schemeClr val="bg1"/>
          </a:solidFill>
        </p:spPr>
      </p:pic>
    </p:spTree>
    <p:extLst>
      <p:ext uri="{BB962C8B-B14F-4D97-AF65-F5344CB8AC3E}">
        <p14:creationId xmlns:p14="http://schemas.microsoft.com/office/powerpoint/2010/main" val="1468970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1D999B-0DEF-0F18-4AF6-EF7DA438FDCE}"/>
              </a:ext>
            </a:extLst>
          </p:cNvPr>
          <p:cNvSpPr>
            <a:spLocks noGrp="1"/>
          </p:cNvSpPr>
          <p:nvPr>
            <p:ph type="title"/>
          </p:nvPr>
        </p:nvSpPr>
        <p:spPr/>
        <p:txBody>
          <a:bodyPr/>
          <a:lstStyle/>
          <a:p>
            <a:endParaRPr lang="nl-NL" dirty="0"/>
          </a:p>
        </p:txBody>
      </p:sp>
      <p:pic>
        <p:nvPicPr>
          <p:cNvPr id="5" name="Tijdelijke aanduiding voor inhoud 4" descr="Afbeelding met persoon, buiten, person, watersport&#10;&#10;Automatisch gegenereerde beschrijving">
            <a:extLst>
              <a:ext uri="{FF2B5EF4-FFF2-40B4-BE49-F238E27FC236}">
                <a16:creationId xmlns:a16="http://schemas.microsoft.com/office/drawing/2014/main" id="{FF1D6E80-239D-9266-2348-4B1C2453D535}"/>
              </a:ext>
            </a:extLst>
          </p:cNvPr>
          <p:cNvPicPr>
            <a:picLocks noGrp="1" noChangeAspect="1"/>
          </p:cNvPicPr>
          <p:nvPr>
            <p:ph idx="1"/>
          </p:nvPr>
        </p:nvPicPr>
        <p:blipFill>
          <a:blip r:embed="rId3"/>
          <a:stretch>
            <a:fillRect/>
          </a:stretch>
        </p:blipFill>
        <p:spPr>
          <a:xfrm>
            <a:off x="0" y="0"/>
            <a:ext cx="12192000" cy="8132580"/>
          </a:xfrm>
        </p:spPr>
      </p:pic>
      <p:sp>
        <p:nvSpPr>
          <p:cNvPr id="7" name="Rectangle 4">
            <a:extLst>
              <a:ext uri="{FF2B5EF4-FFF2-40B4-BE49-F238E27FC236}">
                <a16:creationId xmlns:a16="http://schemas.microsoft.com/office/drawing/2014/main" id="{F272982D-AE9D-4575-FE4F-66CDDD766EA6}"/>
              </a:ext>
            </a:extLst>
          </p:cNvPr>
          <p:cNvSpPr/>
          <p:nvPr/>
        </p:nvSpPr>
        <p:spPr>
          <a:xfrm>
            <a:off x="-456210" y="3338335"/>
            <a:ext cx="6648559" cy="1455909"/>
          </a:xfrm>
          <a:prstGeom prst="rect">
            <a:avLst/>
          </a:prstGeom>
        </p:spPr>
        <p:txBody>
          <a:bodyPr wrap="square" lIns="121917" tIns="60959" rIns="121917" bIns="60959">
            <a:spAutoFit/>
          </a:bodyPr>
          <a:lstStyle/>
          <a:p>
            <a:pPr algn="ctr">
              <a:lnSpc>
                <a:spcPct val="120000"/>
              </a:lnSpc>
            </a:pPr>
            <a:r>
              <a:rPr lang="en-US" sz="3733" b="1" i="1" dirty="0">
                <a:solidFill>
                  <a:schemeClr val="bg1"/>
                </a:solidFill>
              </a:rPr>
              <a:t>THANK YOU!</a:t>
            </a:r>
            <a:endParaRPr lang="en-US" sz="2667" b="1" dirty="0">
              <a:solidFill>
                <a:schemeClr val="bg1"/>
              </a:solidFill>
            </a:endParaRPr>
          </a:p>
          <a:p>
            <a:pPr algn="ctr">
              <a:lnSpc>
                <a:spcPct val="120000"/>
              </a:lnSpc>
            </a:pPr>
            <a:endParaRPr lang="en-US" sz="3733" b="1" dirty="0">
              <a:solidFill>
                <a:schemeClr val="bg1"/>
              </a:solidFill>
            </a:endParaRPr>
          </a:p>
        </p:txBody>
      </p:sp>
    </p:spTree>
    <p:extLst>
      <p:ext uri="{BB962C8B-B14F-4D97-AF65-F5344CB8AC3E}">
        <p14:creationId xmlns:p14="http://schemas.microsoft.com/office/powerpoint/2010/main" val="2888780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000"/>
        </a:solidFill>
        <a:effectLst/>
      </p:bgPr>
    </p:bg>
    <p:spTree>
      <p:nvGrpSpPr>
        <p:cNvPr id="1" name=""/>
        <p:cNvGrpSpPr/>
        <p:nvPr/>
      </p:nvGrpSpPr>
      <p:grpSpPr>
        <a:xfrm>
          <a:off x="0" y="0"/>
          <a:ext cx="0" cy="0"/>
          <a:chOff x="0" y="0"/>
          <a:chExt cx="0" cy="0"/>
        </a:xfrm>
      </p:grpSpPr>
      <p:pic>
        <p:nvPicPr>
          <p:cNvPr id="5" name="Tijdelijke aanduiding voor inhoud 4" descr="Afbeelding met gras, boom, buitenshuis, natuur&#10;&#10;Automatisch gegenereerde beschrijving">
            <a:extLst>
              <a:ext uri="{FF2B5EF4-FFF2-40B4-BE49-F238E27FC236}">
                <a16:creationId xmlns:a16="http://schemas.microsoft.com/office/drawing/2014/main" id="{8CFD1722-1E2B-4E44-06EF-48FF3EB064A9}"/>
              </a:ext>
            </a:extLst>
          </p:cNvPr>
          <p:cNvPicPr>
            <a:picLocks noGrp="1" noChangeAspect="1"/>
          </p:cNvPicPr>
          <p:nvPr>
            <p:ph idx="1"/>
          </p:nvPr>
        </p:nvPicPr>
        <p:blipFill>
          <a:blip r:embed="rId3"/>
          <a:stretch>
            <a:fillRect/>
          </a:stretch>
        </p:blipFill>
        <p:spPr>
          <a:xfrm>
            <a:off x="102432" y="1562725"/>
            <a:ext cx="5870195" cy="4402646"/>
          </a:xfrm>
        </p:spPr>
      </p:pic>
      <p:pic>
        <p:nvPicPr>
          <p:cNvPr id="7" name="Afbeelding 6" descr="Afbeelding met water, buitenshuis, rivier, boot&#10;&#10;Automatisch gegenereerde beschrijving">
            <a:extLst>
              <a:ext uri="{FF2B5EF4-FFF2-40B4-BE49-F238E27FC236}">
                <a16:creationId xmlns:a16="http://schemas.microsoft.com/office/drawing/2014/main" id="{9F42FA5D-3C53-A4FD-33EF-20BA6509B4A1}"/>
              </a:ext>
            </a:extLst>
          </p:cNvPr>
          <p:cNvPicPr>
            <a:picLocks noChangeAspect="1"/>
          </p:cNvPicPr>
          <p:nvPr/>
        </p:nvPicPr>
        <p:blipFill>
          <a:blip r:embed="rId4"/>
          <a:stretch>
            <a:fillRect/>
          </a:stretch>
        </p:blipFill>
        <p:spPr>
          <a:xfrm>
            <a:off x="6152147" y="1562724"/>
            <a:ext cx="5870196" cy="4402647"/>
          </a:xfrm>
          <a:prstGeom prst="rect">
            <a:avLst/>
          </a:prstGeom>
        </p:spPr>
      </p:pic>
      <p:sp>
        <p:nvSpPr>
          <p:cNvPr id="8" name="TextBox 7">
            <a:extLst>
              <a:ext uri="{FF2B5EF4-FFF2-40B4-BE49-F238E27FC236}">
                <a16:creationId xmlns:a16="http://schemas.microsoft.com/office/drawing/2014/main" id="{223E663C-31D4-F321-B3CC-4ABDBF932AF1}"/>
              </a:ext>
            </a:extLst>
          </p:cNvPr>
          <p:cNvSpPr txBox="1"/>
          <p:nvPr/>
        </p:nvSpPr>
        <p:spPr>
          <a:xfrm>
            <a:off x="3720869" y="492432"/>
            <a:ext cx="4750269" cy="1354215"/>
          </a:xfrm>
          <a:prstGeom prst="rect">
            <a:avLst/>
          </a:prstGeom>
          <a:noFill/>
        </p:spPr>
        <p:txBody>
          <a:bodyPr wrap="none" lIns="121917" tIns="60959" rIns="121917" bIns="60959" rtlCol="0">
            <a:spAutoFit/>
          </a:bodyPr>
          <a:lstStyle/>
          <a:p>
            <a:pPr algn="ctr"/>
            <a:r>
              <a:rPr lang="en-US" sz="4000" b="1" dirty="0">
                <a:cs typeface="Gill Sans SemiBold" panose="020B0502020104020203" pitchFamily="34" charset="-79"/>
              </a:rPr>
              <a:t>OBSOLETE BARRIERS </a:t>
            </a:r>
          </a:p>
          <a:p>
            <a:pPr algn="ctr"/>
            <a:r>
              <a:rPr lang="en-US" sz="4000" b="1" dirty="0">
                <a:cs typeface="Gill Sans SemiBold" panose="020B0502020104020203" pitchFamily="34" charset="-79"/>
              </a:rPr>
              <a:t> 	</a:t>
            </a:r>
          </a:p>
        </p:txBody>
      </p:sp>
      <p:pic>
        <p:nvPicPr>
          <p:cNvPr id="9" name="Picture 11" descr="foundation_logo_CMYK.pdf">
            <a:extLst>
              <a:ext uri="{FF2B5EF4-FFF2-40B4-BE49-F238E27FC236}">
                <a16:creationId xmlns:a16="http://schemas.microsoft.com/office/drawing/2014/main" id="{D1EA1EDA-0839-8149-E1A1-1D530DC618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5965" y="-26502"/>
            <a:ext cx="1566378" cy="466149"/>
          </a:xfrm>
          <a:prstGeom prst="rect">
            <a:avLst/>
          </a:prstGeom>
          <a:solidFill>
            <a:schemeClr val="bg1"/>
          </a:solidFill>
        </p:spPr>
      </p:pic>
      <p:sp>
        <p:nvSpPr>
          <p:cNvPr id="3" name="Tekstvak 2">
            <a:extLst>
              <a:ext uri="{FF2B5EF4-FFF2-40B4-BE49-F238E27FC236}">
                <a16:creationId xmlns:a16="http://schemas.microsoft.com/office/drawing/2014/main" id="{0C9F9920-C4BB-1DF8-4435-5563B3C22A10}"/>
              </a:ext>
            </a:extLst>
          </p:cNvPr>
          <p:cNvSpPr txBox="1"/>
          <p:nvPr/>
        </p:nvSpPr>
        <p:spPr>
          <a:xfrm>
            <a:off x="1494971" y="6112333"/>
            <a:ext cx="9448800" cy="646331"/>
          </a:xfrm>
          <a:prstGeom prst="rect">
            <a:avLst/>
          </a:prstGeom>
          <a:noFill/>
        </p:spPr>
        <p:txBody>
          <a:bodyPr wrap="square">
            <a:spAutoFit/>
          </a:bodyPr>
          <a:lstStyle/>
          <a:p>
            <a:pPr algn="ctr"/>
            <a:r>
              <a:rPr lang="en-US" sz="1800" b="1" i="0" u="none" strike="noStrike" dirty="0">
                <a:solidFill>
                  <a:srgbClr val="000000"/>
                </a:solidFill>
                <a:effectLst/>
                <a:latin typeface="Calibri" panose="020F0502020204030204" pitchFamily="34" charset="0"/>
              </a:rPr>
              <a:t>European Commission’s </a:t>
            </a:r>
            <a:r>
              <a:rPr lang="en-US" sz="1800" b="1" i="0" u="sng" strike="noStrike" dirty="0">
                <a:solidFill>
                  <a:srgbClr val="0563C1"/>
                </a:solidFill>
                <a:effectLst/>
                <a:latin typeface="Calibri" panose="020F0502020204030204" pitchFamily="34" charset="0"/>
                <a:hlinkClick r:id="rId6" tooltip="https://environment.ec.europa.eu/publications/guidance-barrier-removal-river-restoration_en"/>
              </a:rPr>
              <a:t>Guidance on Barrier Removal</a:t>
            </a:r>
            <a:r>
              <a:rPr lang="en-US" sz="1800" b="1" i="0" u="none" strike="noStrike" dirty="0">
                <a:solidFill>
                  <a:srgbClr val="000000"/>
                </a:solidFill>
                <a:effectLst/>
                <a:latin typeface="Calibri" panose="020F0502020204030204" pitchFamily="34" charset="0"/>
              </a:rPr>
              <a:t> as:</a:t>
            </a:r>
          </a:p>
          <a:p>
            <a:pPr algn="ctr"/>
            <a:r>
              <a:rPr lang="en-US" sz="1800" b="1" i="0" u="none" strike="noStrike" dirty="0">
                <a:solidFill>
                  <a:srgbClr val="000000"/>
                </a:solidFill>
                <a:effectLst/>
                <a:latin typeface="Calibri" panose="020F0502020204030204" pitchFamily="34" charset="0"/>
              </a:rPr>
              <a:t>‘barriers that no longer fulfil their original purpose or that are no longer needed’.</a:t>
            </a:r>
            <a:endParaRPr lang="nl-NL" b="1" dirty="0"/>
          </a:p>
        </p:txBody>
      </p:sp>
    </p:spTree>
    <p:extLst>
      <p:ext uri="{BB962C8B-B14F-4D97-AF65-F5344CB8AC3E}">
        <p14:creationId xmlns:p14="http://schemas.microsoft.com/office/powerpoint/2010/main" val="2508656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12267B96-ED39-DC4A-8B26-1A194D992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838202"/>
            <a:ext cx="14935200" cy="11201399"/>
          </a:xfrm>
          <a:prstGeom prst="rect">
            <a:avLst/>
          </a:prstGeom>
        </p:spPr>
      </p:pic>
      <p:sp>
        <p:nvSpPr>
          <p:cNvPr id="8" name="Rechthoek 7">
            <a:extLst>
              <a:ext uri="{FF2B5EF4-FFF2-40B4-BE49-F238E27FC236}">
                <a16:creationId xmlns:a16="http://schemas.microsoft.com/office/drawing/2014/main" id="{A12DD0E6-4730-7E4C-A606-1B13451088BE}"/>
              </a:ext>
            </a:extLst>
          </p:cNvPr>
          <p:cNvSpPr/>
          <p:nvPr/>
        </p:nvSpPr>
        <p:spPr>
          <a:xfrm>
            <a:off x="9901250" y="6488668"/>
            <a:ext cx="2121093" cy="369332"/>
          </a:xfrm>
          <a:prstGeom prst="rect">
            <a:avLst/>
          </a:prstGeom>
        </p:spPr>
        <p:txBody>
          <a:bodyPr wrap="none">
            <a:spAutoFit/>
          </a:bodyPr>
          <a:lstStyle/>
          <a:p>
            <a:r>
              <a:rPr lang="nl-NL">
                <a:solidFill>
                  <a:schemeClr val="bg1"/>
                </a:solidFill>
                <a:latin typeface="-webkit-standard"/>
              </a:rPr>
              <a:t>© </a:t>
            </a:r>
            <a:r>
              <a:rPr lang="nl-NL" err="1">
                <a:solidFill>
                  <a:schemeClr val="bg1"/>
                </a:solidFill>
                <a:latin typeface="-webkit-standard"/>
              </a:rPr>
              <a:t>Petteri</a:t>
            </a:r>
            <a:r>
              <a:rPr lang="nl-NL">
                <a:solidFill>
                  <a:schemeClr val="bg1"/>
                </a:solidFill>
                <a:latin typeface="-webkit-standard"/>
              </a:rPr>
              <a:t> </a:t>
            </a:r>
            <a:r>
              <a:rPr lang="nl-NL" err="1">
                <a:solidFill>
                  <a:schemeClr val="bg1"/>
                </a:solidFill>
                <a:latin typeface="-webkit-standard"/>
              </a:rPr>
              <a:t>Hautamaa</a:t>
            </a:r>
            <a:endParaRPr lang="nl-NL">
              <a:solidFill>
                <a:schemeClr val="bg1"/>
              </a:solidFill>
            </a:endParaRPr>
          </a:p>
        </p:txBody>
      </p:sp>
      <p:sp>
        <p:nvSpPr>
          <p:cNvPr id="14" name="Tekstvak 13">
            <a:extLst>
              <a:ext uri="{FF2B5EF4-FFF2-40B4-BE49-F238E27FC236}">
                <a16:creationId xmlns:a16="http://schemas.microsoft.com/office/drawing/2014/main" id="{B960088B-E9B4-DDAB-7B17-1840C84EFA91}"/>
              </a:ext>
            </a:extLst>
          </p:cNvPr>
          <p:cNvSpPr txBox="1"/>
          <p:nvPr/>
        </p:nvSpPr>
        <p:spPr>
          <a:xfrm>
            <a:off x="6560180" y="-87411"/>
            <a:ext cx="5631820" cy="7032821"/>
          </a:xfrm>
          <a:prstGeom prst="rect">
            <a:avLst/>
          </a:prstGeom>
          <a:solidFill>
            <a:srgbClr val="0A2E41">
              <a:alpha val="62896"/>
            </a:srgbClr>
          </a:solidFill>
        </p:spPr>
        <p:txBody>
          <a:bodyPr wrap="square" rtlCol="0">
            <a:spAutoFit/>
          </a:bodyPr>
          <a:lstStyle/>
          <a:p>
            <a:endParaRPr lang="nl-NL"/>
          </a:p>
        </p:txBody>
      </p:sp>
      <p:pic>
        <p:nvPicPr>
          <p:cNvPr id="12" name="Picture 11" descr="foundation_logo_CMYK.pdf">
            <a:extLst>
              <a:ext uri="{FF2B5EF4-FFF2-40B4-BE49-F238E27FC236}">
                <a16:creationId xmlns:a16="http://schemas.microsoft.com/office/drawing/2014/main" id="{FCF00335-5BD1-4242-9EC7-C5B9CE5B8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5965" y="-26502"/>
            <a:ext cx="1566378" cy="466149"/>
          </a:xfrm>
          <a:prstGeom prst="rect">
            <a:avLst/>
          </a:prstGeom>
          <a:solidFill>
            <a:schemeClr val="bg1"/>
          </a:solidFill>
        </p:spPr>
      </p:pic>
      <p:sp>
        <p:nvSpPr>
          <p:cNvPr id="11" name="Rechthoek 10">
            <a:extLst>
              <a:ext uri="{FF2B5EF4-FFF2-40B4-BE49-F238E27FC236}">
                <a16:creationId xmlns:a16="http://schemas.microsoft.com/office/drawing/2014/main" id="{A2DC1C63-474A-CB7C-0123-02EEC1E62DDF}"/>
              </a:ext>
            </a:extLst>
          </p:cNvPr>
          <p:cNvSpPr/>
          <p:nvPr/>
        </p:nvSpPr>
        <p:spPr>
          <a:xfrm>
            <a:off x="6560180" y="728323"/>
            <a:ext cx="5221512" cy="6586418"/>
          </a:xfrm>
          <a:prstGeom prst="rect">
            <a:avLst/>
          </a:prstGeom>
        </p:spPr>
        <p:txBody>
          <a:bodyPr wrap="square" lIns="91440" tIns="45720" rIns="91440" bIns="45720" anchor="t">
            <a:spAutoFit/>
          </a:bodyPr>
          <a:lstStyle/>
          <a:p>
            <a:pPr algn="ctr"/>
            <a:r>
              <a:rPr lang="en-US" sz="3600" b="1" dirty="0">
                <a:solidFill>
                  <a:srgbClr val="FFE000"/>
                </a:solidFill>
              </a:rPr>
              <a:t>THE PROBLEMS</a:t>
            </a:r>
          </a:p>
          <a:p>
            <a:pPr algn="ctr"/>
            <a:endParaRPr lang="en-US" sz="1600" b="1" dirty="0">
              <a:solidFill>
                <a:srgbClr val="FF0000"/>
              </a:solidFill>
            </a:endParaRPr>
          </a:p>
          <a:p>
            <a:pPr algn="ctr"/>
            <a:r>
              <a:rPr lang="en-US" sz="2400" b="1" dirty="0">
                <a:solidFill>
                  <a:srgbClr val="FFE000"/>
                </a:solidFill>
              </a:rPr>
              <a:t>1.100 </a:t>
            </a:r>
          </a:p>
          <a:p>
            <a:pPr algn="ctr"/>
            <a:r>
              <a:rPr lang="en-US" sz="2400" b="1" dirty="0">
                <a:solidFill>
                  <a:schemeClr val="bg1"/>
                </a:solidFill>
              </a:rPr>
              <a:t>FRESHWATER MIGRATORY FISH SPECIES GLOBALLY ARE BLOCKED BY BARRIERS</a:t>
            </a:r>
          </a:p>
          <a:p>
            <a:pPr algn="ctr"/>
            <a:endParaRPr lang="en-US" sz="2400" b="1" dirty="0">
              <a:solidFill>
                <a:srgbClr val="FFE000"/>
              </a:solidFill>
            </a:endParaRPr>
          </a:p>
          <a:p>
            <a:pPr algn="ctr"/>
            <a:r>
              <a:rPr lang="en-US" sz="2400" b="1" dirty="0">
                <a:solidFill>
                  <a:srgbClr val="FFE000"/>
                </a:solidFill>
              </a:rPr>
              <a:t>&gt;1,2 MILLION*</a:t>
            </a:r>
            <a:endParaRPr lang="en-US" sz="2400" b="1" dirty="0">
              <a:solidFill>
                <a:srgbClr val="FFE000"/>
              </a:solidFill>
              <a:cs typeface="Calibri"/>
            </a:endParaRPr>
          </a:p>
          <a:p>
            <a:pPr algn="ctr"/>
            <a:r>
              <a:rPr lang="en-US" sz="2400" b="1" dirty="0">
                <a:solidFill>
                  <a:schemeClr val="bg1"/>
                </a:solidFill>
              </a:rPr>
              <a:t>BARRIERS FRAGMENT EUROPE AN RIVERS</a:t>
            </a:r>
          </a:p>
          <a:p>
            <a:pPr algn="ctr"/>
            <a:endParaRPr lang="en-US" sz="2400" b="1" dirty="0">
              <a:solidFill>
                <a:schemeClr val="bg1"/>
              </a:solidFill>
            </a:endParaRPr>
          </a:p>
          <a:p>
            <a:pPr algn="ctr"/>
            <a:r>
              <a:rPr lang="en-US" sz="2400" b="1" dirty="0">
                <a:solidFill>
                  <a:srgbClr val="FFE000"/>
                </a:solidFill>
              </a:rPr>
              <a:t>&gt;150.000*</a:t>
            </a:r>
            <a:endParaRPr lang="en-US" sz="2400" b="1" dirty="0">
              <a:solidFill>
                <a:srgbClr val="FFE000"/>
              </a:solidFill>
              <a:cs typeface="Calibri"/>
            </a:endParaRPr>
          </a:p>
          <a:p>
            <a:pPr algn="ctr"/>
            <a:r>
              <a:rPr lang="en-US" sz="2400" b="1" dirty="0">
                <a:solidFill>
                  <a:schemeClr val="bg1"/>
                </a:solidFill>
              </a:rPr>
              <a:t>BARRIERS IN EUROPE LISTED AS OBSOLETE </a:t>
            </a:r>
          </a:p>
          <a:p>
            <a:pPr algn="ctr"/>
            <a:endParaRPr lang="en-US" b="1" i="1" dirty="0">
              <a:solidFill>
                <a:srgbClr val="FFE000"/>
              </a:solidFill>
            </a:endParaRPr>
          </a:p>
          <a:p>
            <a:pPr algn="ctr"/>
            <a:r>
              <a:rPr lang="en-US" b="1" i="1" dirty="0">
                <a:solidFill>
                  <a:srgbClr val="FFE000"/>
                </a:solidFill>
              </a:rPr>
              <a:t>*(HORIZON 2020 AMBER</a:t>
            </a:r>
          </a:p>
          <a:p>
            <a:pPr algn="ctr"/>
            <a:r>
              <a:rPr lang="en-US" b="1" i="1" dirty="0">
                <a:solidFill>
                  <a:srgbClr val="FFE000"/>
                </a:solidFill>
              </a:rPr>
              <a:t>EU COMMISSION FUNDED RESEARCH)</a:t>
            </a:r>
          </a:p>
          <a:p>
            <a:pPr algn="ctr"/>
            <a:endParaRPr lang="en-US" sz="2400" b="1" dirty="0">
              <a:solidFill>
                <a:srgbClr val="FF0000"/>
              </a:solidFill>
            </a:endParaRPr>
          </a:p>
          <a:p>
            <a:pPr algn="ctr"/>
            <a:endParaRPr lang="en-US" sz="2800" b="1" dirty="0">
              <a:solidFill>
                <a:srgbClr val="FF0000"/>
              </a:solidFill>
            </a:endParaRPr>
          </a:p>
        </p:txBody>
      </p:sp>
      <p:sp>
        <p:nvSpPr>
          <p:cNvPr id="2" name="Oval 2">
            <a:extLst>
              <a:ext uri="{FF2B5EF4-FFF2-40B4-BE49-F238E27FC236}">
                <a16:creationId xmlns:a16="http://schemas.microsoft.com/office/drawing/2014/main" id="{59B804E9-93D1-320C-B92D-462DF2816C0D}"/>
              </a:ext>
            </a:extLst>
          </p:cNvPr>
          <p:cNvSpPr/>
          <p:nvPr/>
        </p:nvSpPr>
        <p:spPr>
          <a:xfrm>
            <a:off x="301451" y="632878"/>
            <a:ext cx="2307519" cy="2129619"/>
          </a:xfrm>
          <a:prstGeom prst="ellipse">
            <a:avLst/>
          </a:prstGeom>
          <a:solidFill>
            <a:srgbClr val="FFE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93%</a:t>
            </a:r>
          </a:p>
          <a:p>
            <a:pPr algn="ctr"/>
            <a:r>
              <a:rPr lang="en-GB" sz="2000" b="1" dirty="0">
                <a:solidFill>
                  <a:schemeClr val="tx1"/>
                </a:solidFill>
              </a:rPr>
              <a:t>DECREASE IN EUROPEAN MIGRATORY FISH STOCKS</a:t>
            </a:r>
          </a:p>
        </p:txBody>
      </p:sp>
    </p:spTree>
    <p:extLst>
      <p:ext uri="{BB962C8B-B14F-4D97-AF65-F5344CB8AC3E}">
        <p14:creationId xmlns:p14="http://schemas.microsoft.com/office/powerpoint/2010/main" val="2394197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BEE7C-9057-AD44-88B5-3EF71D2050F7}"/>
              </a:ext>
            </a:extLst>
          </p:cNvPr>
          <p:cNvSpPr>
            <a:spLocks noGrp="1"/>
          </p:cNvSpPr>
          <p:nvPr>
            <p:ph type="title"/>
          </p:nvPr>
        </p:nvSpPr>
        <p:spPr/>
        <p:txBody>
          <a:bodyPr/>
          <a:lstStyle/>
          <a:p>
            <a:endParaRPr lang="nl-NL"/>
          </a:p>
        </p:txBody>
      </p:sp>
      <p:pic>
        <p:nvPicPr>
          <p:cNvPr id="5" name="Tijdelijke aanduiding voor inhoud 4" descr="Afbeelding met boom, buiten, natuur, hout&#10;&#10;Automatisch gegenereerde beschrijving">
            <a:extLst>
              <a:ext uri="{FF2B5EF4-FFF2-40B4-BE49-F238E27FC236}">
                <a16:creationId xmlns:a16="http://schemas.microsoft.com/office/drawing/2014/main" id="{8384A8C9-26D1-0047-BE8C-D1331F91933E}"/>
              </a:ext>
            </a:extLst>
          </p:cNvPr>
          <p:cNvPicPr>
            <a:picLocks noGrp="1" noChangeAspect="1"/>
          </p:cNvPicPr>
          <p:nvPr>
            <p:ph idx="1"/>
          </p:nvPr>
        </p:nvPicPr>
        <p:blipFill>
          <a:blip r:embed="rId3"/>
          <a:stretch>
            <a:fillRect/>
          </a:stretch>
        </p:blipFill>
        <p:spPr>
          <a:xfrm>
            <a:off x="0" y="-341608"/>
            <a:ext cx="12192000" cy="9144000"/>
          </a:xfrm>
        </p:spPr>
      </p:pic>
      <p:sp>
        <p:nvSpPr>
          <p:cNvPr id="7" name="Rechthoek 6">
            <a:extLst>
              <a:ext uri="{FF2B5EF4-FFF2-40B4-BE49-F238E27FC236}">
                <a16:creationId xmlns:a16="http://schemas.microsoft.com/office/drawing/2014/main" id="{1950366F-E1E6-1345-A594-2ECAE59FA833}"/>
              </a:ext>
            </a:extLst>
          </p:cNvPr>
          <p:cNvSpPr/>
          <p:nvPr/>
        </p:nvSpPr>
        <p:spPr>
          <a:xfrm>
            <a:off x="821873" y="6308209"/>
            <a:ext cx="2650854" cy="369332"/>
          </a:xfrm>
          <a:prstGeom prst="rect">
            <a:avLst/>
          </a:prstGeom>
        </p:spPr>
        <p:txBody>
          <a:bodyPr wrap="none">
            <a:spAutoFit/>
          </a:bodyPr>
          <a:lstStyle/>
          <a:p>
            <a:r>
              <a:rPr lang="nl-NL" b="1" dirty="0">
                <a:solidFill>
                  <a:schemeClr val="bg1"/>
                </a:solidFill>
              </a:rPr>
              <a:t>(c) Rob Kleinjans / WFMF</a:t>
            </a:r>
          </a:p>
        </p:txBody>
      </p:sp>
      <p:sp>
        <p:nvSpPr>
          <p:cNvPr id="10" name="Title 1">
            <a:extLst>
              <a:ext uri="{FF2B5EF4-FFF2-40B4-BE49-F238E27FC236}">
                <a16:creationId xmlns:a16="http://schemas.microsoft.com/office/drawing/2014/main" id="{1540642D-A4B3-7B4A-B3A3-83454CCD8EFC}"/>
              </a:ext>
            </a:extLst>
          </p:cNvPr>
          <p:cNvSpPr txBox="1">
            <a:spLocks/>
          </p:cNvSpPr>
          <p:nvPr/>
        </p:nvSpPr>
        <p:spPr>
          <a:xfrm>
            <a:off x="0" y="-664283"/>
            <a:ext cx="4775200" cy="2677646"/>
          </a:xfrm>
          <a:prstGeom prst="rect">
            <a:avLst/>
          </a:prstGeom>
          <a:solidFill>
            <a:srgbClr val="092D42">
              <a:alpha val="59949"/>
            </a:srgb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rgbClr val="F7DD13"/>
                </a:solidFill>
                <a:latin typeface="+mn-lt"/>
              </a:rPr>
              <a:t>THE SOLUTION</a:t>
            </a:r>
          </a:p>
          <a:p>
            <a:r>
              <a:rPr lang="en-US" sz="4000" b="1" dirty="0">
                <a:solidFill>
                  <a:schemeClr val="bg1"/>
                </a:solidFill>
                <a:latin typeface="+mn-lt"/>
              </a:rPr>
              <a:t>DAM REMOVAL</a:t>
            </a:r>
          </a:p>
        </p:txBody>
      </p:sp>
      <p:sp>
        <p:nvSpPr>
          <p:cNvPr id="14" name="TextBox 7">
            <a:extLst>
              <a:ext uri="{FF2B5EF4-FFF2-40B4-BE49-F238E27FC236}">
                <a16:creationId xmlns:a16="http://schemas.microsoft.com/office/drawing/2014/main" id="{97205257-5384-414A-8467-F36DAE9DDD95}"/>
              </a:ext>
            </a:extLst>
          </p:cNvPr>
          <p:cNvSpPr txBox="1"/>
          <p:nvPr/>
        </p:nvSpPr>
        <p:spPr>
          <a:xfrm>
            <a:off x="5867513" y="2814621"/>
            <a:ext cx="4351394" cy="800217"/>
          </a:xfrm>
          <a:prstGeom prst="rect">
            <a:avLst/>
          </a:prstGeom>
          <a:noFill/>
        </p:spPr>
        <p:txBody>
          <a:bodyPr wrap="square" lIns="121917" tIns="60959" rIns="121917" bIns="60959" rtlCol="0">
            <a:spAutoFit/>
          </a:bodyPr>
          <a:lstStyle/>
          <a:p>
            <a:r>
              <a:rPr lang="en-US" sz="4400" b="1" dirty="0">
                <a:solidFill>
                  <a:schemeClr val="bg1"/>
                </a:solidFill>
                <a:cs typeface="Gill Sans SemiBold" panose="020B0502020104020203" pitchFamily="34" charset="-79"/>
              </a:rPr>
              <a:t> </a:t>
            </a:r>
          </a:p>
        </p:txBody>
      </p:sp>
      <p:sp>
        <p:nvSpPr>
          <p:cNvPr id="16" name="Title 1">
            <a:extLst>
              <a:ext uri="{FF2B5EF4-FFF2-40B4-BE49-F238E27FC236}">
                <a16:creationId xmlns:a16="http://schemas.microsoft.com/office/drawing/2014/main" id="{7134488D-14AE-204E-B7DD-37FCB09A27F3}"/>
              </a:ext>
            </a:extLst>
          </p:cNvPr>
          <p:cNvSpPr txBox="1">
            <a:spLocks/>
          </p:cNvSpPr>
          <p:nvPr/>
        </p:nvSpPr>
        <p:spPr>
          <a:xfrm>
            <a:off x="0" y="2013363"/>
            <a:ext cx="4775200" cy="4788690"/>
          </a:xfrm>
          <a:prstGeom prst="rect">
            <a:avLst/>
          </a:prstGeom>
          <a:solidFill>
            <a:srgbClr val="092D42">
              <a:alpha val="59949"/>
            </a:srgb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solidFill>
                  <a:schemeClr val="bg1"/>
                </a:solidFill>
                <a:latin typeface="+mn-lt"/>
                <a:cs typeface="Gill Sans SemiBold" panose="020B0502020104020203" pitchFamily="34" charset="-79"/>
              </a:rPr>
              <a:t>STARTING WITH &gt;150.000 OBSOLETE &amp; OLD BARRIERES  </a:t>
            </a:r>
          </a:p>
          <a:p>
            <a:r>
              <a:rPr lang="en-US" sz="2800" b="1" dirty="0">
                <a:solidFill>
                  <a:schemeClr val="bg1"/>
                </a:solidFill>
                <a:latin typeface="+mn-lt"/>
                <a:cs typeface="Gill Sans SemiBold" panose="020B0502020104020203" pitchFamily="34" charset="-79"/>
              </a:rPr>
              <a:t>IN EUROPE </a:t>
            </a:r>
          </a:p>
          <a:p>
            <a:endParaRPr lang="en-US" sz="3200" b="1" dirty="0">
              <a:solidFill>
                <a:schemeClr val="bg1"/>
              </a:solidFill>
              <a:latin typeface="+mn-lt"/>
              <a:cs typeface="Gill Sans SemiBold" panose="020B0502020104020203" pitchFamily="34" charset="-79"/>
            </a:endParaRPr>
          </a:p>
          <a:p>
            <a:endParaRPr lang="en-US" sz="3200" b="1" dirty="0">
              <a:solidFill>
                <a:schemeClr val="bg1"/>
              </a:solidFill>
              <a:latin typeface="+mn-lt"/>
              <a:cs typeface="Gill Sans SemiBold" panose="020B0502020104020203" pitchFamily="34" charset="-79"/>
            </a:endParaRPr>
          </a:p>
          <a:p>
            <a:r>
              <a:rPr lang="en-US" sz="2400" b="1" dirty="0">
                <a:solidFill>
                  <a:schemeClr val="bg1"/>
                </a:solidFill>
                <a:latin typeface="+mn-lt"/>
                <a:cs typeface="Gill Sans SemiBold" panose="020B0502020104020203" pitchFamily="34" charset="-79"/>
              </a:rPr>
              <a:t>IN LINE WITH WFD &amp; </a:t>
            </a:r>
          </a:p>
          <a:p>
            <a:r>
              <a:rPr lang="en-US" sz="2400" b="1" dirty="0">
                <a:solidFill>
                  <a:schemeClr val="bg1"/>
                </a:solidFill>
                <a:latin typeface="+mn-lt"/>
                <a:cs typeface="Gill Sans SemiBold" panose="020B0502020104020203" pitchFamily="34" charset="-79"/>
              </a:rPr>
              <a:t>EU BIODIVERSITY STRATEGY</a:t>
            </a:r>
          </a:p>
          <a:p>
            <a:endParaRPr lang="en-US" sz="3200" b="1" dirty="0">
              <a:solidFill>
                <a:schemeClr val="bg1"/>
              </a:solidFill>
              <a:latin typeface="+mn-lt"/>
            </a:endParaRPr>
          </a:p>
          <a:p>
            <a:endParaRPr lang="en-US" sz="3200" b="1" dirty="0">
              <a:solidFill>
                <a:schemeClr val="bg1"/>
              </a:solidFill>
              <a:latin typeface="+mn-lt"/>
            </a:endParaRPr>
          </a:p>
        </p:txBody>
      </p:sp>
      <p:pic>
        <p:nvPicPr>
          <p:cNvPr id="11" name="Picture 11" descr="foundation_logo_CMYK.pdf">
            <a:extLst>
              <a:ext uri="{FF2B5EF4-FFF2-40B4-BE49-F238E27FC236}">
                <a16:creationId xmlns:a16="http://schemas.microsoft.com/office/drawing/2014/main" id="{401B2C09-7E06-F948-A00D-9E81F5D41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5965" y="-26502"/>
            <a:ext cx="1566378" cy="466149"/>
          </a:xfrm>
          <a:prstGeom prst="rect">
            <a:avLst/>
          </a:prstGeom>
          <a:solidFill>
            <a:schemeClr val="bg1"/>
          </a:solidFill>
        </p:spPr>
      </p:pic>
    </p:spTree>
    <p:extLst>
      <p:ext uri="{BB962C8B-B14F-4D97-AF65-F5344CB8AC3E}">
        <p14:creationId xmlns:p14="http://schemas.microsoft.com/office/powerpoint/2010/main" val="2559396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B96E9B-4DE2-F951-8B4E-3C138DAC28C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162A5D3-2DDB-8A51-DED5-51A1F5D80926}"/>
              </a:ext>
            </a:extLst>
          </p:cNvPr>
          <p:cNvSpPr>
            <a:spLocks noGrp="1"/>
          </p:cNvSpPr>
          <p:nvPr>
            <p:ph idx="1"/>
          </p:nvPr>
        </p:nvSpPr>
        <p:spPr/>
        <p:txBody>
          <a:bodyPr/>
          <a:lstStyle/>
          <a:p>
            <a:endParaRPr lang="nl-NL"/>
          </a:p>
        </p:txBody>
      </p:sp>
      <p:pic>
        <p:nvPicPr>
          <p:cNvPr id="4" name="Afbeelding 3" descr="Afbeelding met gras, buitenshuis, hemel, veld&#10;&#10;Automatisch gegenereerde beschrijving">
            <a:extLst>
              <a:ext uri="{FF2B5EF4-FFF2-40B4-BE49-F238E27FC236}">
                <a16:creationId xmlns:a16="http://schemas.microsoft.com/office/drawing/2014/main" id="{B3E310C8-DC2C-55E7-C312-BA714DE88991}"/>
              </a:ext>
            </a:extLst>
          </p:cNvPr>
          <p:cNvPicPr>
            <a:picLocks noChangeAspect="1"/>
          </p:cNvPicPr>
          <p:nvPr/>
        </p:nvPicPr>
        <p:blipFill>
          <a:blip r:embed="rId3"/>
          <a:stretch>
            <a:fillRect/>
          </a:stretch>
        </p:blipFill>
        <p:spPr>
          <a:xfrm>
            <a:off x="-160877" y="-852288"/>
            <a:ext cx="12614134" cy="8388831"/>
          </a:xfrm>
          <a:prstGeom prst="rect">
            <a:avLst/>
          </a:prstGeom>
        </p:spPr>
      </p:pic>
      <p:sp>
        <p:nvSpPr>
          <p:cNvPr id="6" name="Rechthoek 5">
            <a:extLst>
              <a:ext uri="{FF2B5EF4-FFF2-40B4-BE49-F238E27FC236}">
                <a16:creationId xmlns:a16="http://schemas.microsoft.com/office/drawing/2014/main" id="{F0E03A3D-7955-3E72-D1E4-8EB5E14432A3}"/>
              </a:ext>
            </a:extLst>
          </p:cNvPr>
          <p:cNvSpPr/>
          <p:nvPr/>
        </p:nvSpPr>
        <p:spPr>
          <a:xfrm>
            <a:off x="6891263" y="-250204"/>
            <a:ext cx="5300737" cy="7786747"/>
          </a:xfrm>
          <a:prstGeom prst="rect">
            <a:avLst/>
          </a:prstGeom>
          <a:solidFill>
            <a:srgbClr val="0A2E41">
              <a:alpha val="53000"/>
            </a:srgbClr>
          </a:solidFill>
        </p:spPr>
        <p:txBody>
          <a:bodyPr wrap="square">
            <a:spAutoFit/>
          </a:bodyPr>
          <a:lstStyle/>
          <a:p>
            <a:pPr algn="ctr"/>
            <a:endParaRPr lang="nl-NL" sz="4400" b="1" dirty="0">
              <a:solidFill>
                <a:srgbClr val="FFE000"/>
              </a:solidFill>
            </a:endParaRPr>
          </a:p>
          <a:p>
            <a:pPr algn="ctr"/>
            <a:r>
              <a:rPr lang="nl-NL" sz="3200" b="1" dirty="0">
                <a:solidFill>
                  <a:srgbClr val="FFE000"/>
                </a:solidFill>
              </a:rPr>
              <a:t>DAM REMOVAL </a:t>
            </a:r>
          </a:p>
          <a:p>
            <a:pPr algn="ctr"/>
            <a:r>
              <a:rPr lang="nl-NL" sz="3200" b="1" dirty="0">
                <a:solidFill>
                  <a:srgbClr val="FFE000"/>
                </a:solidFill>
              </a:rPr>
              <a:t>CONTRIBUTES TO</a:t>
            </a:r>
            <a:endParaRPr lang="nl-NL" sz="3400" b="1" dirty="0">
              <a:solidFill>
                <a:schemeClr val="bg1"/>
              </a:solidFill>
            </a:endParaRPr>
          </a:p>
          <a:p>
            <a:pPr algn="ctr"/>
            <a:endParaRPr lang="nl-NL" sz="2800" b="1" dirty="0">
              <a:solidFill>
                <a:schemeClr val="bg1"/>
              </a:solidFill>
            </a:endParaRPr>
          </a:p>
          <a:p>
            <a:pPr algn="ctr"/>
            <a:endParaRPr lang="nl-NL" sz="2800" b="1" dirty="0">
              <a:solidFill>
                <a:schemeClr val="bg1"/>
              </a:solidFill>
            </a:endParaRPr>
          </a:p>
          <a:p>
            <a:pPr algn="ctr"/>
            <a:r>
              <a:rPr lang="nl-NL" sz="2800" b="1" dirty="0">
                <a:solidFill>
                  <a:schemeClr val="bg1"/>
                </a:solidFill>
              </a:rPr>
              <a:t>RECREATIONAL ECONOMIES</a:t>
            </a:r>
          </a:p>
          <a:p>
            <a:pPr algn="ctr"/>
            <a:endParaRPr lang="nl-NL" sz="2800" b="1" dirty="0">
              <a:solidFill>
                <a:schemeClr val="bg1"/>
              </a:solidFill>
            </a:endParaRPr>
          </a:p>
          <a:p>
            <a:pPr algn="ctr"/>
            <a:r>
              <a:rPr lang="nl-NL" sz="2800" b="1" dirty="0">
                <a:solidFill>
                  <a:schemeClr val="bg1"/>
                </a:solidFill>
              </a:rPr>
              <a:t>CREATING JOBS</a:t>
            </a:r>
          </a:p>
          <a:p>
            <a:pPr algn="ctr"/>
            <a:endParaRPr lang="nl-NL" sz="2800" b="1" dirty="0">
              <a:solidFill>
                <a:schemeClr val="bg1"/>
              </a:solidFill>
            </a:endParaRPr>
          </a:p>
          <a:p>
            <a:pPr algn="ctr"/>
            <a:r>
              <a:rPr lang="nl-NL" sz="2800" b="1" dirty="0">
                <a:solidFill>
                  <a:schemeClr val="bg1"/>
                </a:solidFill>
              </a:rPr>
              <a:t>MARINE/INLAND FISHERIES</a:t>
            </a:r>
          </a:p>
          <a:p>
            <a:pPr algn="ctr"/>
            <a:endParaRPr lang="nl-NL" sz="2800" b="1" dirty="0">
              <a:solidFill>
                <a:schemeClr val="bg1"/>
              </a:solidFill>
            </a:endParaRPr>
          </a:p>
          <a:p>
            <a:pPr algn="ctr"/>
            <a:r>
              <a:rPr lang="nl-NL" sz="2800" b="1" dirty="0">
                <a:solidFill>
                  <a:schemeClr val="bg1"/>
                </a:solidFill>
              </a:rPr>
              <a:t>PREVENTING MAINTENANCE COST</a:t>
            </a:r>
          </a:p>
          <a:p>
            <a:pPr algn="ctr"/>
            <a:endParaRPr lang="nl-NL" sz="2800" b="1" dirty="0">
              <a:solidFill>
                <a:schemeClr val="bg1"/>
              </a:solidFill>
            </a:endParaRPr>
          </a:p>
          <a:p>
            <a:pPr algn="ctr"/>
            <a:endParaRPr lang="nl-NL" sz="2800" b="1" dirty="0">
              <a:solidFill>
                <a:schemeClr val="bg1"/>
              </a:solidFill>
            </a:endParaRPr>
          </a:p>
          <a:p>
            <a:pPr algn="ctr"/>
            <a:endParaRPr lang="nl-NL" sz="2800" b="1" dirty="0">
              <a:solidFill>
                <a:schemeClr val="bg1"/>
              </a:solidFill>
            </a:endParaRPr>
          </a:p>
          <a:p>
            <a:pPr algn="ctr"/>
            <a:endParaRPr lang="nl-NL" sz="2800" b="1" dirty="0">
              <a:solidFill>
                <a:schemeClr val="bg1"/>
              </a:solidFill>
            </a:endParaRPr>
          </a:p>
          <a:p>
            <a:pPr algn="ctr"/>
            <a:endParaRPr lang="nl-NL" sz="2800" b="1" dirty="0">
              <a:solidFill>
                <a:schemeClr val="bg1"/>
              </a:solidFill>
            </a:endParaRPr>
          </a:p>
        </p:txBody>
      </p:sp>
      <p:pic>
        <p:nvPicPr>
          <p:cNvPr id="7" name="Picture 11" descr="foundation_logo_CMYK.pdf">
            <a:extLst>
              <a:ext uri="{FF2B5EF4-FFF2-40B4-BE49-F238E27FC236}">
                <a16:creationId xmlns:a16="http://schemas.microsoft.com/office/drawing/2014/main" id="{D51AFC8F-6A2F-3166-0405-0D34474359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5965" y="-26502"/>
            <a:ext cx="1566378" cy="466149"/>
          </a:xfrm>
          <a:prstGeom prst="rect">
            <a:avLst/>
          </a:prstGeom>
          <a:solidFill>
            <a:schemeClr val="bg1"/>
          </a:solidFill>
        </p:spPr>
      </p:pic>
    </p:spTree>
    <p:extLst>
      <p:ext uri="{BB962C8B-B14F-4D97-AF65-F5344CB8AC3E}">
        <p14:creationId xmlns:p14="http://schemas.microsoft.com/office/powerpoint/2010/main" val="2262612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458DFE6-538C-0E4D-B5D7-99AF0EC16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82186">
            <a:off x="-761478" y="-918690"/>
            <a:ext cx="14585430" cy="9699811"/>
          </a:xfrm>
          <a:prstGeom prst="rect">
            <a:avLst/>
          </a:prstGeom>
        </p:spPr>
      </p:pic>
      <p:sp>
        <p:nvSpPr>
          <p:cNvPr id="18" name="Tekstvak 17">
            <a:extLst>
              <a:ext uri="{FF2B5EF4-FFF2-40B4-BE49-F238E27FC236}">
                <a16:creationId xmlns:a16="http://schemas.microsoft.com/office/drawing/2014/main" id="{1B4B6AFA-503A-38F5-B512-047E7450EBA6}"/>
              </a:ext>
            </a:extLst>
          </p:cNvPr>
          <p:cNvSpPr txBox="1"/>
          <p:nvPr/>
        </p:nvSpPr>
        <p:spPr>
          <a:xfrm>
            <a:off x="6159999" y="-86254"/>
            <a:ext cx="6142142" cy="7071254"/>
          </a:xfrm>
          <a:prstGeom prst="rect">
            <a:avLst/>
          </a:prstGeom>
          <a:solidFill>
            <a:srgbClr val="0A2E41">
              <a:alpha val="78000"/>
            </a:srgbClr>
          </a:solidFill>
        </p:spPr>
        <p:txBody>
          <a:bodyPr wrap="square" rtlCol="0">
            <a:spAutoFit/>
          </a:bodyPr>
          <a:lstStyle/>
          <a:p>
            <a:endParaRPr lang="nl-NL" dirty="0"/>
          </a:p>
        </p:txBody>
      </p:sp>
      <p:grpSp>
        <p:nvGrpSpPr>
          <p:cNvPr id="3" name="Groep 2">
            <a:extLst>
              <a:ext uri="{FF2B5EF4-FFF2-40B4-BE49-F238E27FC236}">
                <a16:creationId xmlns:a16="http://schemas.microsoft.com/office/drawing/2014/main" id="{F67CB6FF-8C42-5949-8225-7A884B890A5F}"/>
              </a:ext>
            </a:extLst>
          </p:cNvPr>
          <p:cNvGrpSpPr/>
          <p:nvPr/>
        </p:nvGrpSpPr>
        <p:grpSpPr>
          <a:xfrm>
            <a:off x="5654559" y="4737099"/>
            <a:ext cx="6537440" cy="1882055"/>
            <a:chOff x="-636608" y="4326723"/>
            <a:chExt cx="9604128" cy="2753312"/>
          </a:xfrm>
        </p:grpSpPr>
        <p:sp>
          <p:nvSpPr>
            <p:cNvPr id="5" name="Rechthoek 3">
              <a:extLst>
                <a:ext uri="{FF2B5EF4-FFF2-40B4-BE49-F238E27FC236}">
                  <a16:creationId xmlns:a16="http://schemas.microsoft.com/office/drawing/2014/main" id="{E8A66FD8-7F76-F44A-AA32-D103F8039E0E}"/>
                </a:ext>
              </a:extLst>
            </p:cNvPr>
            <p:cNvSpPr/>
            <p:nvPr/>
          </p:nvSpPr>
          <p:spPr>
            <a:xfrm>
              <a:off x="141756" y="5177220"/>
              <a:ext cx="8770214" cy="13171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6" name="Picture 2" descr="client">
              <a:extLst>
                <a:ext uri="{FF2B5EF4-FFF2-40B4-BE49-F238E27FC236}">
                  <a16:creationId xmlns:a16="http://schemas.microsoft.com/office/drawing/2014/main" id="{1B67EF5B-3F83-A342-ABAA-E129C271DF1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6608" y="4500861"/>
              <a:ext cx="2579174" cy="257917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client">
              <a:extLst>
                <a:ext uri="{FF2B5EF4-FFF2-40B4-BE49-F238E27FC236}">
                  <a16:creationId xmlns:a16="http://schemas.microsoft.com/office/drawing/2014/main" id="{9D1D1E16-A7A0-6744-81CF-861EAB5DAE1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44188" y="4326723"/>
              <a:ext cx="2748855" cy="274885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6" descr="client">
              <a:extLst>
                <a:ext uri="{FF2B5EF4-FFF2-40B4-BE49-F238E27FC236}">
                  <a16:creationId xmlns:a16="http://schemas.microsoft.com/office/drawing/2014/main" id="{E7C789AE-21B9-2A4B-ACEB-0D48E396112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631115" y="4959210"/>
              <a:ext cx="1639095" cy="163909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0" descr="client">
              <a:extLst>
                <a:ext uri="{FF2B5EF4-FFF2-40B4-BE49-F238E27FC236}">
                  <a16:creationId xmlns:a16="http://schemas.microsoft.com/office/drawing/2014/main" id="{140626EA-97B5-5E48-BB44-E66C1AEB6FF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847429" y="4779987"/>
              <a:ext cx="2120091" cy="2120091"/>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 name="Afbeelding 1">
            <a:extLst>
              <a:ext uri="{FF2B5EF4-FFF2-40B4-BE49-F238E27FC236}">
                <a16:creationId xmlns:a16="http://schemas.microsoft.com/office/drawing/2014/main" id="{C0CF5401-99A7-9E4D-9944-1DC9340D5506}"/>
              </a:ext>
            </a:extLst>
          </p:cNvPr>
          <p:cNvPicPr>
            <a:picLocks noChangeAspect="1"/>
          </p:cNvPicPr>
          <p:nvPr/>
        </p:nvPicPr>
        <p:blipFill>
          <a:blip r:embed="rId8"/>
          <a:stretch>
            <a:fillRect/>
          </a:stretch>
        </p:blipFill>
        <p:spPr>
          <a:xfrm>
            <a:off x="10837356" y="6144963"/>
            <a:ext cx="1321007" cy="594453"/>
          </a:xfrm>
          <a:prstGeom prst="rect">
            <a:avLst/>
          </a:prstGeom>
        </p:spPr>
      </p:pic>
      <p:pic>
        <p:nvPicPr>
          <p:cNvPr id="19" name="Picture 2" descr="The Rivers Trust - Wildlife and Countryside Link">
            <a:extLst>
              <a:ext uri="{FF2B5EF4-FFF2-40B4-BE49-F238E27FC236}">
                <a16:creationId xmlns:a16="http://schemas.microsoft.com/office/drawing/2014/main" id="{18A43FAD-55F7-CF10-7B6B-D79E60D093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50233" y="5519292"/>
            <a:ext cx="923683" cy="436704"/>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DC5C47B5-FB20-BABB-2233-890B65D369CD}"/>
              </a:ext>
            </a:extLst>
          </p:cNvPr>
          <p:cNvSpPr txBox="1"/>
          <p:nvPr/>
        </p:nvSpPr>
        <p:spPr>
          <a:xfrm>
            <a:off x="6184383" y="6218831"/>
            <a:ext cx="2959600" cy="516311"/>
          </a:xfrm>
          <a:prstGeom prst="rect">
            <a:avLst/>
          </a:prstGeom>
          <a:solidFill>
            <a:schemeClr val="bg1"/>
          </a:solidFill>
        </p:spPr>
        <p:txBody>
          <a:bodyPr wrap="square" rtlCol="0">
            <a:spAutoFit/>
          </a:bodyPr>
          <a:lstStyle/>
          <a:p>
            <a:endParaRPr lang="nl-NL" dirty="0"/>
          </a:p>
        </p:txBody>
      </p:sp>
      <p:sp>
        <p:nvSpPr>
          <p:cNvPr id="21" name="Rechthoek 20">
            <a:extLst>
              <a:ext uri="{FF2B5EF4-FFF2-40B4-BE49-F238E27FC236}">
                <a16:creationId xmlns:a16="http://schemas.microsoft.com/office/drawing/2014/main" id="{26F533D5-A5E6-14FA-9DDB-E34D08361A46}"/>
              </a:ext>
            </a:extLst>
          </p:cNvPr>
          <p:cNvSpPr/>
          <p:nvPr/>
        </p:nvSpPr>
        <p:spPr>
          <a:xfrm>
            <a:off x="6531237" y="51876"/>
            <a:ext cx="5352491" cy="707886"/>
          </a:xfrm>
          <a:prstGeom prst="rect">
            <a:avLst/>
          </a:prstGeom>
        </p:spPr>
        <p:txBody>
          <a:bodyPr wrap="none">
            <a:spAutoFit/>
          </a:bodyPr>
          <a:lstStyle/>
          <a:p>
            <a:pPr algn="ctr"/>
            <a:r>
              <a:rPr lang="en-US" sz="4000" b="1" dirty="0">
                <a:solidFill>
                  <a:srgbClr val="FFE000"/>
                </a:solidFill>
              </a:rPr>
              <a:t>DAM REMOVAL EUROPE</a:t>
            </a:r>
          </a:p>
        </p:txBody>
      </p:sp>
      <p:sp>
        <p:nvSpPr>
          <p:cNvPr id="22" name="Rechthoek 21">
            <a:extLst>
              <a:ext uri="{FF2B5EF4-FFF2-40B4-BE49-F238E27FC236}">
                <a16:creationId xmlns:a16="http://schemas.microsoft.com/office/drawing/2014/main" id="{DE3EB6D8-C870-73B1-3999-BC12A6C7A2A5}"/>
              </a:ext>
            </a:extLst>
          </p:cNvPr>
          <p:cNvSpPr/>
          <p:nvPr/>
        </p:nvSpPr>
        <p:spPr>
          <a:xfrm>
            <a:off x="6139285" y="2015800"/>
            <a:ext cx="6107785" cy="1200329"/>
          </a:xfrm>
          <a:prstGeom prst="rect">
            <a:avLst/>
          </a:prstGeom>
        </p:spPr>
        <p:txBody>
          <a:bodyPr wrap="square">
            <a:spAutoFit/>
          </a:bodyPr>
          <a:lstStyle/>
          <a:p>
            <a:pPr algn="ctr"/>
            <a:r>
              <a:rPr lang="en-US" sz="2400" b="1" dirty="0">
                <a:solidFill>
                  <a:schemeClr val="bg1"/>
                </a:solidFill>
              </a:rPr>
              <a:t>A MOVEMENT OF ORGANISATIONS AND CITIZENS MAINSTREAMING DAM REMOVAL </a:t>
            </a:r>
          </a:p>
          <a:p>
            <a:pPr algn="ctr"/>
            <a:r>
              <a:rPr lang="en-US" sz="2400" b="1" dirty="0">
                <a:solidFill>
                  <a:schemeClr val="bg1"/>
                </a:solidFill>
              </a:rPr>
              <a:t>AS RIVER RESTORATION TOOL. </a:t>
            </a:r>
          </a:p>
        </p:txBody>
      </p:sp>
      <p:sp>
        <p:nvSpPr>
          <p:cNvPr id="23" name="Rechthoek 22">
            <a:extLst>
              <a:ext uri="{FF2B5EF4-FFF2-40B4-BE49-F238E27FC236}">
                <a16:creationId xmlns:a16="http://schemas.microsoft.com/office/drawing/2014/main" id="{38343C68-0275-07AD-A432-FF69E66E4E66}"/>
              </a:ext>
            </a:extLst>
          </p:cNvPr>
          <p:cNvSpPr/>
          <p:nvPr/>
        </p:nvSpPr>
        <p:spPr>
          <a:xfrm>
            <a:off x="6159999" y="4895947"/>
            <a:ext cx="6019402" cy="400110"/>
          </a:xfrm>
          <a:prstGeom prst="rect">
            <a:avLst/>
          </a:prstGeom>
        </p:spPr>
        <p:txBody>
          <a:bodyPr wrap="square">
            <a:spAutoFit/>
          </a:bodyPr>
          <a:lstStyle/>
          <a:p>
            <a:pPr algn="ctr"/>
            <a:r>
              <a:rPr lang="en-US" sz="2000" b="1" dirty="0">
                <a:solidFill>
                  <a:schemeClr val="bg1"/>
                </a:solidFill>
                <a:hlinkClick r:id="rId10">
                  <a:extLst>
                    <a:ext uri="{A12FA001-AC4F-418D-AE19-62706E023703}">
                      <ahyp:hlinkClr xmlns:ahyp="http://schemas.microsoft.com/office/drawing/2018/hyperlinkcolor" val="tx"/>
                    </a:ext>
                  </a:extLst>
                </a:hlinkClick>
              </a:rPr>
              <a:t>INIATED AND HOSTED BY WFMF</a:t>
            </a:r>
            <a:endParaRPr lang="en-US" sz="2000" b="1" dirty="0">
              <a:solidFill>
                <a:schemeClr val="bg1"/>
              </a:solidFill>
            </a:endParaRPr>
          </a:p>
        </p:txBody>
      </p:sp>
      <p:sp>
        <p:nvSpPr>
          <p:cNvPr id="24" name="Rechthoek 23">
            <a:extLst>
              <a:ext uri="{FF2B5EF4-FFF2-40B4-BE49-F238E27FC236}">
                <a16:creationId xmlns:a16="http://schemas.microsoft.com/office/drawing/2014/main" id="{225793B1-C9BC-8CEB-3395-E85883147BF4}"/>
              </a:ext>
            </a:extLst>
          </p:cNvPr>
          <p:cNvSpPr/>
          <p:nvPr/>
        </p:nvSpPr>
        <p:spPr>
          <a:xfrm>
            <a:off x="6134785" y="3710587"/>
            <a:ext cx="6019402" cy="830997"/>
          </a:xfrm>
          <a:prstGeom prst="rect">
            <a:avLst/>
          </a:prstGeom>
        </p:spPr>
        <p:txBody>
          <a:bodyPr wrap="square">
            <a:spAutoFit/>
          </a:bodyPr>
          <a:lstStyle/>
          <a:p>
            <a:pPr algn="ctr"/>
            <a:r>
              <a:rPr lang="en-US" sz="2400" b="1" dirty="0">
                <a:solidFill>
                  <a:schemeClr val="bg1"/>
                </a:solidFill>
              </a:rPr>
              <a:t>FINANCIALLY SUPPORTED BY THE DUTCH POSTCODE LOTTERY AND MANY MORE</a:t>
            </a:r>
          </a:p>
        </p:txBody>
      </p:sp>
      <p:pic>
        <p:nvPicPr>
          <p:cNvPr id="13" name="Afbeelding 12">
            <a:extLst>
              <a:ext uri="{FF2B5EF4-FFF2-40B4-BE49-F238E27FC236}">
                <a16:creationId xmlns:a16="http://schemas.microsoft.com/office/drawing/2014/main" id="{ACBF032B-9A33-1B40-B068-5899E0B75C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42383" y="6218831"/>
            <a:ext cx="1799413" cy="520585"/>
          </a:xfrm>
          <a:prstGeom prst="rect">
            <a:avLst/>
          </a:prstGeom>
        </p:spPr>
      </p:pic>
      <p:pic>
        <p:nvPicPr>
          <p:cNvPr id="25" name="Afbeelding 24">
            <a:extLst>
              <a:ext uri="{FF2B5EF4-FFF2-40B4-BE49-F238E27FC236}">
                <a16:creationId xmlns:a16="http://schemas.microsoft.com/office/drawing/2014/main" id="{20F4E992-413E-5BA3-F95E-A97EE6730C4B}"/>
              </a:ext>
            </a:extLst>
          </p:cNvPr>
          <p:cNvPicPr>
            <a:picLocks noChangeAspect="1"/>
          </p:cNvPicPr>
          <p:nvPr/>
        </p:nvPicPr>
        <p:blipFill>
          <a:blip r:embed="rId12"/>
          <a:stretch>
            <a:fillRect/>
          </a:stretch>
        </p:blipFill>
        <p:spPr>
          <a:xfrm>
            <a:off x="7751758" y="6003894"/>
            <a:ext cx="1035666" cy="679733"/>
          </a:xfrm>
          <a:prstGeom prst="rect">
            <a:avLst/>
          </a:prstGeom>
        </p:spPr>
      </p:pic>
      <p:pic>
        <p:nvPicPr>
          <p:cNvPr id="26" name="Afbeelding 25">
            <a:extLst>
              <a:ext uri="{FF2B5EF4-FFF2-40B4-BE49-F238E27FC236}">
                <a16:creationId xmlns:a16="http://schemas.microsoft.com/office/drawing/2014/main" id="{FC2DFB16-44C9-F085-8786-F948DC10510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865336" y="5955996"/>
            <a:ext cx="848138" cy="738887"/>
          </a:xfrm>
          <a:prstGeom prst="rect">
            <a:avLst/>
          </a:prstGeom>
        </p:spPr>
      </p:pic>
    </p:spTree>
    <p:extLst>
      <p:ext uri="{BB962C8B-B14F-4D97-AF65-F5344CB8AC3E}">
        <p14:creationId xmlns:p14="http://schemas.microsoft.com/office/powerpoint/2010/main" val="12557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CA04C942-8EEE-C241-A8E7-5E31FCC3E386}"/>
              </a:ext>
            </a:extLst>
          </p:cNvPr>
          <p:cNvPicPr>
            <a:picLocks noGrp="1" noChangeAspect="1"/>
          </p:cNvPicPr>
          <p:nvPr>
            <p:ph idx="1"/>
          </p:nvPr>
        </p:nvPicPr>
        <p:blipFill rotWithShape="1">
          <a:blip r:embed="rId3"/>
          <a:srcRect t="10900" b="4846"/>
          <a:stretch/>
        </p:blipFill>
        <p:spPr>
          <a:xfrm>
            <a:off x="-1" y="-10096"/>
            <a:ext cx="12217787" cy="6871232"/>
          </a:xfrm>
          <a:prstGeom prst="rect">
            <a:avLst/>
          </a:prstGeom>
        </p:spPr>
      </p:pic>
      <p:sp>
        <p:nvSpPr>
          <p:cNvPr id="10" name="Tekstvak 9">
            <a:extLst>
              <a:ext uri="{FF2B5EF4-FFF2-40B4-BE49-F238E27FC236}">
                <a16:creationId xmlns:a16="http://schemas.microsoft.com/office/drawing/2014/main" id="{ED1C69C0-CC5C-F749-B887-BA4C43FC4336}"/>
              </a:ext>
            </a:extLst>
          </p:cNvPr>
          <p:cNvSpPr txBox="1"/>
          <p:nvPr/>
        </p:nvSpPr>
        <p:spPr>
          <a:xfrm>
            <a:off x="6662057" y="-10096"/>
            <a:ext cx="5529943" cy="7556492"/>
          </a:xfrm>
          <a:prstGeom prst="rect">
            <a:avLst/>
          </a:prstGeom>
          <a:solidFill>
            <a:srgbClr val="092D42">
              <a:alpha val="71150"/>
            </a:srgbClr>
          </a:solidFill>
        </p:spPr>
        <p:txBody>
          <a:bodyPr wrap="square" rtlCol="0">
            <a:spAutoFit/>
          </a:bodyPr>
          <a:lstStyle/>
          <a:p>
            <a:pPr algn="ctr">
              <a:lnSpc>
                <a:spcPct val="150000"/>
              </a:lnSpc>
            </a:pPr>
            <a:r>
              <a:rPr lang="nl-NL" sz="4000" b="1" dirty="0">
                <a:solidFill>
                  <a:srgbClr val="F7DD13"/>
                </a:solidFill>
              </a:rPr>
              <a:t>OUR STRATEGY</a:t>
            </a:r>
          </a:p>
          <a:p>
            <a:pPr algn="ctr">
              <a:lnSpc>
                <a:spcPct val="150000"/>
              </a:lnSpc>
            </a:pPr>
            <a:r>
              <a:rPr lang="nl-NL" sz="2800" b="1" dirty="0">
                <a:solidFill>
                  <a:schemeClr val="bg1"/>
                </a:solidFill>
              </a:rPr>
              <a:t>ENABLE RIVER PRACTITIONERS TO REMOVE DAMS AND CELEBRATE SUCCESS STORIES</a:t>
            </a:r>
          </a:p>
          <a:p>
            <a:pPr algn="ctr">
              <a:lnSpc>
                <a:spcPct val="150000"/>
              </a:lnSpc>
            </a:pPr>
            <a:endParaRPr lang="nl-NL" sz="2800" b="1" dirty="0">
              <a:solidFill>
                <a:schemeClr val="bg1"/>
              </a:solidFill>
            </a:endParaRPr>
          </a:p>
          <a:p>
            <a:pPr algn="ctr"/>
            <a:endParaRPr lang="nl-NL" sz="2000" i="1" dirty="0">
              <a:solidFill>
                <a:schemeClr val="bg1"/>
              </a:solidFill>
            </a:endParaRPr>
          </a:p>
          <a:p>
            <a:pPr algn="ctr"/>
            <a:endParaRPr lang="nl-NL" sz="2000" i="1" dirty="0">
              <a:solidFill>
                <a:schemeClr val="bg1"/>
              </a:solidFill>
            </a:endParaRPr>
          </a:p>
          <a:p>
            <a:pPr algn="ctr"/>
            <a:r>
              <a:rPr lang="nl-NL" sz="2000" b="1" i="1" dirty="0">
                <a:solidFill>
                  <a:schemeClr val="bg1"/>
                </a:solidFill>
              </a:rPr>
              <a:t>“I </a:t>
            </a:r>
            <a:r>
              <a:rPr lang="nl-NL" sz="2000" b="1" i="1" dirty="0" err="1">
                <a:solidFill>
                  <a:schemeClr val="bg1"/>
                </a:solidFill>
              </a:rPr>
              <a:t>really</a:t>
            </a:r>
            <a:r>
              <a:rPr lang="nl-NL" sz="2000" b="1" i="1" dirty="0">
                <a:solidFill>
                  <a:schemeClr val="bg1"/>
                </a:solidFill>
              </a:rPr>
              <a:t> </a:t>
            </a:r>
            <a:r>
              <a:rPr lang="nl-NL" sz="2000" b="1" i="1" dirty="0" err="1">
                <a:solidFill>
                  <a:schemeClr val="bg1"/>
                </a:solidFill>
              </a:rPr>
              <a:t>value</a:t>
            </a:r>
            <a:r>
              <a:rPr lang="nl-NL" sz="2000" b="1" i="1" dirty="0">
                <a:solidFill>
                  <a:schemeClr val="bg1"/>
                </a:solidFill>
              </a:rPr>
              <a:t> </a:t>
            </a:r>
            <a:r>
              <a:rPr lang="nl-NL" sz="2000" b="1" i="1" dirty="0" err="1">
                <a:solidFill>
                  <a:schemeClr val="bg1"/>
                </a:solidFill>
              </a:rPr>
              <a:t>your</a:t>
            </a:r>
            <a:r>
              <a:rPr lang="nl-NL" sz="2000" b="1" i="1" dirty="0">
                <a:solidFill>
                  <a:schemeClr val="bg1"/>
                </a:solidFill>
              </a:rPr>
              <a:t> </a:t>
            </a:r>
            <a:r>
              <a:rPr lang="nl-NL" sz="2000" b="1" i="1" dirty="0" err="1">
                <a:solidFill>
                  <a:schemeClr val="bg1"/>
                </a:solidFill>
              </a:rPr>
              <a:t>amazing</a:t>
            </a:r>
            <a:r>
              <a:rPr lang="nl-NL" sz="2000" b="1" i="1" dirty="0">
                <a:solidFill>
                  <a:schemeClr val="bg1"/>
                </a:solidFill>
              </a:rPr>
              <a:t> events </a:t>
            </a:r>
            <a:r>
              <a:rPr lang="nl-NL" sz="2000" b="1" i="1" dirty="0" err="1">
                <a:solidFill>
                  <a:schemeClr val="bg1"/>
                </a:solidFill>
              </a:rPr>
              <a:t>and</a:t>
            </a:r>
            <a:r>
              <a:rPr lang="nl-NL" sz="2000" b="1" i="1" dirty="0">
                <a:solidFill>
                  <a:schemeClr val="bg1"/>
                </a:solidFill>
              </a:rPr>
              <a:t> </a:t>
            </a:r>
            <a:r>
              <a:rPr lang="nl-NL" sz="2000" b="1" i="1" dirty="0" err="1">
                <a:solidFill>
                  <a:schemeClr val="bg1"/>
                </a:solidFill>
              </a:rPr>
              <a:t>work</a:t>
            </a:r>
            <a:r>
              <a:rPr lang="nl-NL" sz="2000" b="1" i="1" dirty="0">
                <a:solidFill>
                  <a:schemeClr val="bg1"/>
                </a:solidFill>
              </a:rPr>
              <a:t>, </a:t>
            </a:r>
            <a:r>
              <a:rPr lang="nl-NL" sz="2000" b="1" i="1" dirty="0" err="1">
                <a:solidFill>
                  <a:schemeClr val="bg1"/>
                </a:solidFill>
              </a:rPr>
              <a:t>and</a:t>
            </a:r>
            <a:r>
              <a:rPr lang="nl-NL" sz="2000" b="1" i="1" dirty="0">
                <a:solidFill>
                  <a:schemeClr val="bg1"/>
                </a:solidFill>
              </a:rPr>
              <a:t> </a:t>
            </a:r>
            <a:r>
              <a:rPr lang="nl-NL" sz="2000" b="1" i="1" dirty="0" err="1">
                <a:solidFill>
                  <a:schemeClr val="bg1"/>
                </a:solidFill>
              </a:rPr>
              <a:t>the</a:t>
            </a:r>
            <a:r>
              <a:rPr lang="nl-NL" sz="2000" b="1" i="1" dirty="0">
                <a:solidFill>
                  <a:schemeClr val="bg1"/>
                </a:solidFill>
              </a:rPr>
              <a:t> </a:t>
            </a:r>
            <a:r>
              <a:rPr lang="nl-NL" sz="2000" b="1" i="1" dirty="0" err="1">
                <a:solidFill>
                  <a:schemeClr val="bg1"/>
                </a:solidFill>
              </a:rPr>
              <a:t>fantastic</a:t>
            </a:r>
            <a:r>
              <a:rPr lang="nl-NL" sz="2000" b="1" i="1" dirty="0">
                <a:solidFill>
                  <a:schemeClr val="bg1"/>
                </a:solidFill>
              </a:rPr>
              <a:t> community </a:t>
            </a:r>
            <a:r>
              <a:rPr lang="nl-NL" sz="2000" b="1" i="1" dirty="0" err="1">
                <a:solidFill>
                  <a:schemeClr val="bg1"/>
                </a:solidFill>
              </a:rPr>
              <a:t>you</a:t>
            </a:r>
            <a:r>
              <a:rPr lang="nl-NL" sz="2000" b="1" i="1" dirty="0">
                <a:solidFill>
                  <a:schemeClr val="bg1"/>
                </a:solidFill>
              </a:rPr>
              <a:t> have </a:t>
            </a:r>
            <a:r>
              <a:rPr lang="nl-NL" sz="2000" b="1" i="1" dirty="0" err="1">
                <a:solidFill>
                  <a:schemeClr val="bg1"/>
                </a:solidFill>
              </a:rPr>
              <a:t>established</a:t>
            </a:r>
            <a:r>
              <a:rPr lang="nl-NL" sz="2000" b="1" i="1" dirty="0">
                <a:solidFill>
                  <a:schemeClr val="bg1"/>
                </a:solidFill>
              </a:rPr>
              <a:t> </a:t>
            </a:r>
            <a:r>
              <a:rPr lang="nl-NL" sz="2000" b="1" i="1" dirty="0" err="1">
                <a:solidFill>
                  <a:schemeClr val="bg1"/>
                </a:solidFill>
              </a:rPr>
              <a:t>for</a:t>
            </a:r>
            <a:r>
              <a:rPr lang="nl-NL" sz="2000" b="1" i="1" dirty="0">
                <a:solidFill>
                  <a:schemeClr val="bg1"/>
                </a:solidFill>
              </a:rPr>
              <a:t> </a:t>
            </a:r>
            <a:r>
              <a:rPr lang="nl-NL" sz="2000" b="1" i="1" dirty="0" err="1">
                <a:solidFill>
                  <a:schemeClr val="bg1"/>
                </a:solidFill>
              </a:rPr>
              <a:t>knowledge</a:t>
            </a:r>
            <a:r>
              <a:rPr lang="nl-NL" sz="2000" b="1" i="1" dirty="0">
                <a:solidFill>
                  <a:schemeClr val="bg1"/>
                </a:solidFill>
              </a:rPr>
              <a:t> </a:t>
            </a:r>
            <a:r>
              <a:rPr lang="nl-NL" sz="2000" b="1" i="1" dirty="0" err="1">
                <a:solidFill>
                  <a:schemeClr val="bg1"/>
                </a:solidFill>
              </a:rPr>
              <a:t>sharing</a:t>
            </a:r>
            <a:r>
              <a:rPr lang="nl-NL" sz="2000" b="1" i="1" dirty="0">
                <a:solidFill>
                  <a:schemeClr val="bg1"/>
                </a:solidFill>
              </a:rPr>
              <a:t> </a:t>
            </a:r>
            <a:r>
              <a:rPr lang="nl-NL" sz="2000" b="1" i="1" dirty="0" err="1">
                <a:solidFill>
                  <a:schemeClr val="bg1"/>
                </a:solidFill>
              </a:rPr>
              <a:t>and</a:t>
            </a:r>
            <a:r>
              <a:rPr lang="nl-NL" sz="2000" b="1" i="1" dirty="0">
                <a:solidFill>
                  <a:schemeClr val="bg1"/>
                </a:solidFill>
              </a:rPr>
              <a:t> support”.</a:t>
            </a:r>
          </a:p>
          <a:p>
            <a:pPr algn="ctr"/>
            <a:r>
              <a:rPr lang="nl-NL" sz="2000" b="1" dirty="0">
                <a:solidFill>
                  <a:schemeClr val="bg1"/>
                </a:solidFill>
              </a:rPr>
              <a:t>Tania White, Environment Agency (UK</a:t>
            </a:r>
            <a:r>
              <a:rPr lang="nl-NL" sz="2400" b="1" dirty="0">
                <a:solidFill>
                  <a:schemeClr val="bg1"/>
                </a:solidFill>
              </a:rPr>
              <a:t>)</a:t>
            </a:r>
          </a:p>
          <a:p>
            <a:pPr algn="ctr">
              <a:lnSpc>
                <a:spcPct val="150000"/>
              </a:lnSpc>
            </a:pPr>
            <a:endParaRPr lang="nl-NL" sz="2800" b="1" dirty="0">
              <a:solidFill>
                <a:schemeClr val="bg1"/>
              </a:solidFill>
            </a:endParaRPr>
          </a:p>
          <a:p>
            <a:pPr algn="ctr">
              <a:lnSpc>
                <a:spcPct val="150000"/>
              </a:lnSpc>
            </a:pPr>
            <a:r>
              <a:rPr lang="nl-NL" sz="3200" b="1" dirty="0">
                <a:solidFill>
                  <a:schemeClr val="bg1"/>
                </a:solidFill>
              </a:rPr>
              <a:t> </a:t>
            </a:r>
          </a:p>
          <a:p>
            <a:pPr algn="ctr">
              <a:lnSpc>
                <a:spcPct val="150000"/>
              </a:lnSpc>
            </a:pPr>
            <a:endParaRPr lang="nl-NL" sz="3200" b="1" dirty="0">
              <a:solidFill>
                <a:schemeClr val="bg1"/>
              </a:solidFill>
            </a:endParaRPr>
          </a:p>
        </p:txBody>
      </p:sp>
      <p:pic>
        <p:nvPicPr>
          <p:cNvPr id="5" name="Afbeelding 4">
            <a:extLst>
              <a:ext uri="{FF2B5EF4-FFF2-40B4-BE49-F238E27FC236}">
                <a16:creationId xmlns:a16="http://schemas.microsoft.com/office/drawing/2014/main" id="{D2668741-A3E1-974C-8231-EC44C618A2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402" y="1"/>
            <a:ext cx="701260" cy="610928"/>
          </a:xfrm>
          <a:prstGeom prst="rect">
            <a:avLst/>
          </a:prstGeom>
        </p:spPr>
      </p:pic>
    </p:spTree>
    <p:extLst>
      <p:ext uri="{BB962C8B-B14F-4D97-AF65-F5344CB8AC3E}">
        <p14:creationId xmlns:p14="http://schemas.microsoft.com/office/powerpoint/2010/main" val="4286521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A2E41"/>
        </a:solidFill>
        <a:effectLst/>
      </p:bgPr>
    </p:bg>
    <p:spTree>
      <p:nvGrpSpPr>
        <p:cNvPr id="1" name=""/>
        <p:cNvGrpSpPr/>
        <p:nvPr/>
      </p:nvGrpSpPr>
      <p:grpSpPr>
        <a:xfrm>
          <a:off x="0" y="0"/>
          <a:ext cx="0" cy="0"/>
          <a:chOff x="0" y="0"/>
          <a:chExt cx="0" cy="0"/>
        </a:xfrm>
      </p:grpSpPr>
      <p:pic>
        <p:nvPicPr>
          <p:cNvPr id="5" name="Picture 4" descr="sindi-pais-05-okt-2.jpg">
            <a:extLst>
              <a:ext uri="{FF2B5EF4-FFF2-40B4-BE49-F238E27FC236}">
                <a16:creationId xmlns:a16="http://schemas.microsoft.com/office/drawing/2014/main" id="{BDFED3D8-5009-2846-84D0-DC67F26887B2}"/>
              </a:ext>
            </a:extLst>
          </p:cNvPr>
          <p:cNvPicPr>
            <a:picLocks noChangeAspect="1"/>
          </p:cNvPicPr>
          <p:nvPr/>
        </p:nvPicPr>
        <p:blipFill rotWithShape="1">
          <a:blip r:embed="rId3">
            <a:extLst>
              <a:ext uri="{28A0092B-C50C-407E-A947-70E740481C1C}">
                <a14:useLocalDpi xmlns:a14="http://schemas.microsoft.com/office/drawing/2010/main" val="0"/>
              </a:ext>
            </a:extLst>
          </a:blip>
          <a:srcRect l="15751"/>
          <a:stretch/>
        </p:blipFill>
        <p:spPr>
          <a:xfrm>
            <a:off x="93990" y="1524780"/>
            <a:ext cx="5962642" cy="3974101"/>
          </a:xfrm>
          <a:prstGeom prst="rect">
            <a:avLst/>
          </a:prstGeom>
        </p:spPr>
      </p:pic>
      <p:sp>
        <p:nvSpPr>
          <p:cNvPr id="8" name="Tekstvak 7">
            <a:extLst>
              <a:ext uri="{FF2B5EF4-FFF2-40B4-BE49-F238E27FC236}">
                <a16:creationId xmlns:a16="http://schemas.microsoft.com/office/drawing/2014/main" id="{2BC3366B-8899-F641-9363-AFFF262EBA29}"/>
              </a:ext>
            </a:extLst>
          </p:cNvPr>
          <p:cNvSpPr txBox="1"/>
          <p:nvPr/>
        </p:nvSpPr>
        <p:spPr>
          <a:xfrm>
            <a:off x="3075311" y="305465"/>
            <a:ext cx="6718057" cy="837409"/>
          </a:xfrm>
          <a:prstGeom prst="rect">
            <a:avLst/>
          </a:prstGeom>
          <a:noFill/>
        </p:spPr>
        <p:txBody>
          <a:bodyPr wrap="none" rtlCol="0">
            <a:spAutoFit/>
          </a:bodyPr>
          <a:lstStyle/>
          <a:p>
            <a:pPr algn="ctr">
              <a:lnSpc>
                <a:spcPct val="150000"/>
              </a:lnSpc>
            </a:pPr>
            <a:r>
              <a:rPr lang="nl-NL" sz="3600" b="1" dirty="0">
                <a:solidFill>
                  <a:srgbClr val="FFE000"/>
                </a:solidFill>
              </a:rPr>
              <a:t>SHARING EUROPEAN SHOWCASES</a:t>
            </a:r>
          </a:p>
        </p:txBody>
      </p:sp>
      <p:sp>
        <p:nvSpPr>
          <p:cNvPr id="9" name="Tekstvak 8">
            <a:extLst>
              <a:ext uri="{FF2B5EF4-FFF2-40B4-BE49-F238E27FC236}">
                <a16:creationId xmlns:a16="http://schemas.microsoft.com/office/drawing/2014/main" id="{E11E2298-7CCB-4F49-850F-786E60B551C1}"/>
              </a:ext>
            </a:extLst>
          </p:cNvPr>
          <p:cNvSpPr txBox="1"/>
          <p:nvPr/>
        </p:nvSpPr>
        <p:spPr>
          <a:xfrm>
            <a:off x="1268303" y="5880684"/>
            <a:ext cx="9831858" cy="589072"/>
          </a:xfrm>
          <a:prstGeom prst="rect">
            <a:avLst/>
          </a:prstGeom>
          <a:noFill/>
        </p:spPr>
        <p:txBody>
          <a:bodyPr wrap="none" rtlCol="0">
            <a:spAutoFit/>
          </a:bodyPr>
          <a:lstStyle/>
          <a:p>
            <a:pPr algn="ctr">
              <a:lnSpc>
                <a:spcPct val="150000"/>
              </a:lnSpc>
            </a:pPr>
            <a:r>
              <a:rPr lang="nl-NL" sz="2400" b="1" dirty="0">
                <a:solidFill>
                  <a:srgbClr val="FFE000"/>
                </a:solidFill>
              </a:rPr>
              <a:t>ESTONIA PARNU RIVER</a:t>
            </a:r>
            <a:r>
              <a:rPr lang="nl-NL" sz="2400" b="1" dirty="0">
                <a:solidFill>
                  <a:schemeClr val="bg1"/>
                </a:solidFill>
              </a:rPr>
              <a:t>: 3000KM RESTORED BY EU DEVELOPMENT FUNDING</a:t>
            </a:r>
          </a:p>
        </p:txBody>
      </p:sp>
      <p:pic>
        <p:nvPicPr>
          <p:cNvPr id="11" name="Afbeelding 10">
            <a:extLst>
              <a:ext uri="{FF2B5EF4-FFF2-40B4-BE49-F238E27FC236}">
                <a16:creationId xmlns:a16="http://schemas.microsoft.com/office/drawing/2014/main" id="{2F7EB164-B8DC-0466-6E1D-42F8E0E720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402" y="1"/>
            <a:ext cx="701260" cy="610928"/>
          </a:xfrm>
          <a:prstGeom prst="rect">
            <a:avLst/>
          </a:prstGeom>
        </p:spPr>
      </p:pic>
      <p:pic>
        <p:nvPicPr>
          <p:cNvPr id="2" name="Tijdelijke aanduiding voor inhoud 4">
            <a:extLst>
              <a:ext uri="{FF2B5EF4-FFF2-40B4-BE49-F238E27FC236}">
                <a16:creationId xmlns:a16="http://schemas.microsoft.com/office/drawing/2014/main" id="{A77CBBD1-5E34-4411-7356-6EECD3FD233F}"/>
              </a:ext>
            </a:extLst>
          </p:cNvPr>
          <p:cNvPicPr>
            <a:picLocks noGrp="1" noChangeAspect="1"/>
          </p:cNvPicPr>
          <p:nvPr>
            <p:ph idx="1"/>
          </p:nvPr>
        </p:nvPicPr>
        <p:blipFill>
          <a:blip r:embed="rId5"/>
          <a:stretch>
            <a:fillRect/>
          </a:stretch>
        </p:blipFill>
        <p:spPr>
          <a:xfrm>
            <a:off x="6184226" y="1524779"/>
            <a:ext cx="7081123" cy="3974100"/>
          </a:xfrm>
        </p:spPr>
      </p:pic>
      <p:sp>
        <p:nvSpPr>
          <p:cNvPr id="3" name="Tekstvak 2">
            <a:extLst>
              <a:ext uri="{FF2B5EF4-FFF2-40B4-BE49-F238E27FC236}">
                <a16:creationId xmlns:a16="http://schemas.microsoft.com/office/drawing/2014/main" id="{8F4F4EEC-58E5-4DB6-6FBC-A0D296B7ADA7}"/>
              </a:ext>
            </a:extLst>
          </p:cNvPr>
          <p:cNvSpPr txBox="1"/>
          <p:nvPr/>
        </p:nvSpPr>
        <p:spPr>
          <a:xfrm>
            <a:off x="93990" y="4827028"/>
            <a:ext cx="9453452" cy="671851"/>
          </a:xfrm>
          <a:prstGeom prst="rect">
            <a:avLst/>
          </a:prstGeom>
          <a:noFill/>
        </p:spPr>
        <p:txBody>
          <a:bodyPr wrap="square" rtlCol="0">
            <a:spAutoFit/>
          </a:bodyPr>
          <a:lstStyle/>
          <a:p>
            <a:pPr>
              <a:lnSpc>
                <a:spcPct val="150000"/>
              </a:lnSpc>
            </a:pPr>
            <a:r>
              <a:rPr lang="nl-NL" sz="2800" b="1" dirty="0" err="1">
                <a:solidFill>
                  <a:schemeClr val="bg1"/>
                </a:solidFill>
              </a:rPr>
              <a:t>Before</a:t>
            </a:r>
            <a:endParaRPr lang="nl-NL" sz="2800" b="1" dirty="0">
              <a:solidFill>
                <a:schemeClr val="bg1"/>
              </a:solidFill>
            </a:endParaRPr>
          </a:p>
        </p:txBody>
      </p:sp>
      <p:sp>
        <p:nvSpPr>
          <p:cNvPr id="6" name="Tekstvak 5">
            <a:extLst>
              <a:ext uri="{FF2B5EF4-FFF2-40B4-BE49-F238E27FC236}">
                <a16:creationId xmlns:a16="http://schemas.microsoft.com/office/drawing/2014/main" id="{E124797C-B04B-18D9-E840-1A3D5794D07C}"/>
              </a:ext>
            </a:extLst>
          </p:cNvPr>
          <p:cNvSpPr txBox="1"/>
          <p:nvPr/>
        </p:nvSpPr>
        <p:spPr>
          <a:xfrm>
            <a:off x="6322844" y="4827026"/>
            <a:ext cx="3141387" cy="671851"/>
          </a:xfrm>
          <a:prstGeom prst="rect">
            <a:avLst/>
          </a:prstGeom>
          <a:noFill/>
        </p:spPr>
        <p:txBody>
          <a:bodyPr wrap="square" rtlCol="0">
            <a:spAutoFit/>
          </a:bodyPr>
          <a:lstStyle/>
          <a:p>
            <a:pPr>
              <a:lnSpc>
                <a:spcPct val="150000"/>
              </a:lnSpc>
            </a:pPr>
            <a:r>
              <a:rPr lang="nl-NL" sz="2800" b="1" dirty="0" err="1">
                <a:solidFill>
                  <a:schemeClr val="bg1"/>
                </a:solidFill>
              </a:rPr>
              <a:t>After</a:t>
            </a:r>
            <a:endParaRPr lang="nl-NL" sz="2800" b="1" dirty="0">
              <a:solidFill>
                <a:schemeClr val="bg1"/>
              </a:solidFill>
            </a:endParaRPr>
          </a:p>
        </p:txBody>
      </p:sp>
    </p:spTree>
    <p:extLst>
      <p:ext uri="{BB962C8B-B14F-4D97-AF65-F5344CB8AC3E}">
        <p14:creationId xmlns:p14="http://schemas.microsoft.com/office/powerpoint/2010/main" val="112278739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7C0AF179F5CD4A9878884E212541A6" ma:contentTypeVersion="19" ma:contentTypeDescription="Create a new document." ma:contentTypeScope="" ma:versionID="bad1a0d95d34371425bd3050749f0b5b">
  <xsd:schema xmlns:xsd="http://www.w3.org/2001/XMLSchema" xmlns:xs="http://www.w3.org/2001/XMLSchema" xmlns:p="http://schemas.microsoft.com/office/2006/metadata/properties" xmlns:ns2="00e15576-511b-458b-9f0f-cac99e5fc24a" xmlns:ns3="dc20c33c-26ab-4195-91de-a4e873ecbfe1" targetNamespace="http://schemas.microsoft.com/office/2006/metadata/properties" ma:root="true" ma:fieldsID="c18c698199d96bc6b1a08dc73df5422b" ns2:_="" ns3:_="">
    <xsd:import namespace="00e15576-511b-458b-9f0f-cac99e5fc24a"/>
    <xsd:import namespace="dc20c33c-26ab-4195-91de-a4e873ecbf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Roxanne"/>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e15576-511b-458b-9f0f-cac99e5fc24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cf20a204-dd75-4fba-9b63-6941a19ee1d6}" ma:internalName="TaxCatchAll" ma:showField="CatchAllData" ma:web="00e15576-511b-458b-9f0f-cac99e5fc24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c20c33c-26ab-4195-91de-a4e873ecbfe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Roxanne" ma:index="16" ma:displayName="Roxanne" ma:default="1" ma:internalName="Roxanne">
      <xsd:simpleType>
        <xsd:restriction base="dms:Boolea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b6abefe-21d6-4f02-8677-32659026238f"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oxanne xmlns="dc20c33c-26ab-4195-91de-a4e873ecbfe1">true</Roxanne>
    <lcf76f155ced4ddcb4097134ff3c332f xmlns="dc20c33c-26ab-4195-91de-a4e873ecbfe1">
      <Terms xmlns="http://schemas.microsoft.com/office/infopath/2007/PartnerControls"/>
    </lcf76f155ced4ddcb4097134ff3c332f>
    <TaxCatchAll xmlns="00e15576-511b-458b-9f0f-cac99e5fc24a" xsi:nil="true"/>
  </documentManagement>
</p:properties>
</file>

<file path=customXml/itemProps1.xml><?xml version="1.0" encoding="utf-8"?>
<ds:datastoreItem xmlns:ds="http://schemas.openxmlformats.org/officeDocument/2006/customXml" ds:itemID="{DC8DC2AB-8696-4263-865F-167AABFDA768}"/>
</file>

<file path=customXml/itemProps2.xml><?xml version="1.0" encoding="utf-8"?>
<ds:datastoreItem xmlns:ds="http://schemas.openxmlformats.org/officeDocument/2006/customXml" ds:itemID="{9112A3B5-55E5-4EE9-A651-3BF35B591EAF}">
  <ds:schemaRefs>
    <ds:schemaRef ds:uri="http://schemas.microsoft.com/sharepoint/v3/contenttype/forms"/>
  </ds:schemaRefs>
</ds:datastoreItem>
</file>

<file path=customXml/itemProps3.xml><?xml version="1.0" encoding="utf-8"?>
<ds:datastoreItem xmlns:ds="http://schemas.openxmlformats.org/officeDocument/2006/customXml" ds:itemID="{5D866CFD-94DE-44FB-A399-138B70CF251C}">
  <ds:schemaRefs>
    <ds:schemaRef ds:uri="http://schemas.microsoft.com/office/infopath/2007/PartnerControls"/>
    <ds:schemaRef ds:uri="http://schemas.microsoft.com/office/2006/documentManagement/types"/>
    <ds:schemaRef ds:uri="http://purl.org/dc/elements/1.1/"/>
    <ds:schemaRef ds:uri="http://purl.org/dc/dcmitype/"/>
    <ds:schemaRef ds:uri="http://purl.org/dc/terms/"/>
    <ds:schemaRef ds:uri="http://schemas.openxmlformats.org/package/2006/metadata/core-properties"/>
    <ds:schemaRef ds:uri="dc20c33c-26ab-4195-91de-a4e873ecbfe1"/>
    <ds:schemaRef ds:uri="00e15576-511b-458b-9f0f-cac99e5fc24a"/>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3460</TotalTime>
  <Words>1289</Words>
  <Application>Microsoft Office PowerPoint</Application>
  <PresentationFormat>Breedbeeld</PresentationFormat>
  <Paragraphs>190</Paragraphs>
  <Slides>20</Slides>
  <Notes>20</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20</vt:i4>
      </vt:variant>
    </vt:vector>
  </HeadingPairs>
  <TitlesOfParts>
    <vt:vector size="26" baseType="lpstr">
      <vt:lpstr>Arial</vt:lpstr>
      <vt:lpstr>Calibri</vt:lpstr>
      <vt:lpstr>Calibri Light</vt:lpstr>
      <vt:lpstr>GH Guardian Headline</vt:lpstr>
      <vt:lpstr>-webkit-standard</vt:lpstr>
      <vt:lpstr>Kantoorthema</vt:lpstr>
      <vt:lpstr> PROJECT FREE FLOW</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IN FACT THIS  ALREADY STARTED</vt:lpstr>
      <vt:lpstr>PowerPoint-presentatie</vt:lpstr>
      <vt:lpstr>PowerPoint-presentatie</vt:lpstr>
      <vt:lpstr>How to proceed?</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 User</dc:creator>
  <cp:lastModifiedBy>Wilco de Bruijne</cp:lastModifiedBy>
  <cp:revision>284</cp:revision>
  <dcterms:created xsi:type="dcterms:W3CDTF">2019-11-08T14:48:58Z</dcterms:created>
  <dcterms:modified xsi:type="dcterms:W3CDTF">2023-05-23T08:54:04Z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0x010100DA7C0AF179F5CD4A9878884E212541A6</vt:lpwstr>
  </property>
</Properties>
</file>