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</p:sldMasterIdLst>
  <p:notesMasterIdLst>
    <p:notesMasterId r:id="rId22"/>
  </p:notesMasterIdLst>
  <p:sldIdLst>
    <p:sldId id="606" r:id="rId3"/>
    <p:sldId id="637" r:id="rId4"/>
    <p:sldId id="1613" r:id="rId5"/>
    <p:sldId id="1612" r:id="rId6"/>
    <p:sldId id="1616" r:id="rId7"/>
    <p:sldId id="1630" r:id="rId8"/>
    <p:sldId id="1614" r:id="rId9"/>
    <p:sldId id="1615" r:id="rId10"/>
    <p:sldId id="1617" r:id="rId11"/>
    <p:sldId id="635" r:id="rId12"/>
    <p:sldId id="1575" r:id="rId13"/>
    <p:sldId id="1631" r:id="rId14"/>
    <p:sldId id="1610" r:id="rId15"/>
    <p:sldId id="1618" r:id="rId16"/>
    <p:sldId id="1620" r:id="rId17"/>
    <p:sldId id="1633" r:id="rId18"/>
    <p:sldId id="1628" r:id="rId19"/>
    <p:sldId id="1632" r:id="rId20"/>
    <p:sldId id="160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99"/>
    <a:srgbClr val="8C9FFC"/>
    <a:srgbClr val="8989FF"/>
    <a:srgbClr val="3333FF"/>
    <a:srgbClr val="6666FF"/>
    <a:srgbClr val="F4B12A"/>
    <a:srgbClr val="BB03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0" autoAdjust="0"/>
    <p:restoredTop sz="95226" autoAdjust="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ricg\Desktop\cbec_working_directories\cbecJan2022\ANDAKILSA_ICELAND\variable_head\analys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'SEDIMENT THROUGH SPILL ETC'!$G$3</c:f>
              <c:strCache>
                <c:ptCount val="1"/>
                <c:pt idx="0">
                  <c:v>Existing spill [10^-3 kg s^-1]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'SEDIMENT THROUGH SPILL ETC'!$A$4:$A$104</c:f>
              <c:numCache>
                <c:formatCode>General</c:formatCode>
                <c:ptCount val="101"/>
                <c:pt idx="0">
                  <c:v>175</c:v>
                </c:pt>
                <c:pt idx="1">
                  <c:v>176.00002699999999</c:v>
                </c:pt>
                <c:pt idx="2">
                  <c:v>177.00002599999999</c:v>
                </c:pt>
                <c:pt idx="3">
                  <c:v>178.00002900000001</c:v>
                </c:pt>
                <c:pt idx="4">
                  <c:v>179.00004300000001</c:v>
                </c:pt>
                <c:pt idx="5">
                  <c:v>180.00002699999999</c:v>
                </c:pt>
                <c:pt idx="6">
                  <c:v>181.00001900000001</c:v>
                </c:pt>
                <c:pt idx="7">
                  <c:v>182.000033</c:v>
                </c:pt>
                <c:pt idx="8">
                  <c:v>183.00002599999999</c:v>
                </c:pt>
                <c:pt idx="9">
                  <c:v>184</c:v>
                </c:pt>
                <c:pt idx="10">
                  <c:v>185.00001800000001</c:v>
                </c:pt>
                <c:pt idx="11">
                  <c:v>186.00004000000001</c:v>
                </c:pt>
                <c:pt idx="12">
                  <c:v>187.00001399999999</c:v>
                </c:pt>
                <c:pt idx="13">
                  <c:v>188.00000800000001</c:v>
                </c:pt>
                <c:pt idx="14">
                  <c:v>189.000012</c:v>
                </c:pt>
                <c:pt idx="15">
                  <c:v>190.00001900000001</c:v>
                </c:pt>
                <c:pt idx="16">
                  <c:v>191.00002000000001</c:v>
                </c:pt>
                <c:pt idx="17">
                  <c:v>192.00003699999999</c:v>
                </c:pt>
                <c:pt idx="18">
                  <c:v>193.00003100000001</c:v>
                </c:pt>
                <c:pt idx="19">
                  <c:v>194</c:v>
                </c:pt>
                <c:pt idx="20">
                  <c:v>195.00000700000001</c:v>
                </c:pt>
                <c:pt idx="21">
                  <c:v>196.000022</c:v>
                </c:pt>
                <c:pt idx="22">
                  <c:v>197.00000800000001</c:v>
                </c:pt>
                <c:pt idx="23">
                  <c:v>198.00003000000001</c:v>
                </c:pt>
                <c:pt idx="24">
                  <c:v>199.000035</c:v>
                </c:pt>
                <c:pt idx="25">
                  <c:v>200.00001900000001</c:v>
                </c:pt>
                <c:pt idx="26">
                  <c:v>201.000001</c:v>
                </c:pt>
                <c:pt idx="27">
                  <c:v>202.000021</c:v>
                </c:pt>
                <c:pt idx="28">
                  <c:v>203.00003599999999</c:v>
                </c:pt>
                <c:pt idx="29">
                  <c:v>204.00000399999999</c:v>
                </c:pt>
                <c:pt idx="30">
                  <c:v>205.00004100000001</c:v>
                </c:pt>
                <c:pt idx="31">
                  <c:v>206.00004200000001</c:v>
                </c:pt>
                <c:pt idx="32">
                  <c:v>207.000013</c:v>
                </c:pt>
                <c:pt idx="33">
                  <c:v>208.000022</c:v>
                </c:pt>
                <c:pt idx="34">
                  <c:v>209.00003599999999</c:v>
                </c:pt>
                <c:pt idx="35">
                  <c:v>210.00000199999999</c:v>
                </c:pt>
                <c:pt idx="36">
                  <c:v>211.00002599999999</c:v>
                </c:pt>
                <c:pt idx="37">
                  <c:v>212.00001900000001</c:v>
                </c:pt>
                <c:pt idx="38">
                  <c:v>213.00003699999999</c:v>
                </c:pt>
                <c:pt idx="39">
                  <c:v>214.000001</c:v>
                </c:pt>
                <c:pt idx="40">
                  <c:v>215.00003899999999</c:v>
                </c:pt>
                <c:pt idx="41">
                  <c:v>216.000047</c:v>
                </c:pt>
                <c:pt idx="42">
                  <c:v>217.00000700000001</c:v>
                </c:pt>
                <c:pt idx="43">
                  <c:v>218.00000800000001</c:v>
                </c:pt>
                <c:pt idx="44">
                  <c:v>219.00001599999999</c:v>
                </c:pt>
                <c:pt idx="45">
                  <c:v>220.000021</c:v>
                </c:pt>
                <c:pt idx="46">
                  <c:v>221.00002900000001</c:v>
                </c:pt>
                <c:pt idx="47">
                  <c:v>222.00005300000001</c:v>
                </c:pt>
                <c:pt idx="48">
                  <c:v>223.00003799999999</c:v>
                </c:pt>
                <c:pt idx="49">
                  <c:v>224.00003100000001</c:v>
                </c:pt>
                <c:pt idx="50">
                  <c:v>225.00004799999999</c:v>
                </c:pt>
                <c:pt idx="51">
                  <c:v>226.000013</c:v>
                </c:pt>
                <c:pt idx="52">
                  <c:v>227.000034</c:v>
                </c:pt>
                <c:pt idx="53">
                  <c:v>228.000021</c:v>
                </c:pt>
                <c:pt idx="54">
                  <c:v>229.00001</c:v>
                </c:pt>
                <c:pt idx="55">
                  <c:v>230.00005100000001</c:v>
                </c:pt>
                <c:pt idx="56">
                  <c:v>231.00000900000001</c:v>
                </c:pt>
                <c:pt idx="57">
                  <c:v>232.000012</c:v>
                </c:pt>
                <c:pt idx="58">
                  <c:v>233.000047</c:v>
                </c:pt>
                <c:pt idx="59">
                  <c:v>234.00004300000001</c:v>
                </c:pt>
                <c:pt idx="60">
                  <c:v>235.00001700000001</c:v>
                </c:pt>
                <c:pt idx="61">
                  <c:v>236.00000199999999</c:v>
                </c:pt>
                <c:pt idx="62">
                  <c:v>237.000032</c:v>
                </c:pt>
                <c:pt idx="63">
                  <c:v>238.000044</c:v>
                </c:pt>
                <c:pt idx="64">
                  <c:v>239.00005100000001</c:v>
                </c:pt>
                <c:pt idx="65">
                  <c:v>240.00000499999999</c:v>
                </c:pt>
                <c:pt idx="66">
                  <c:v>241.00002499999999</c:v>
                </c:pt>
                <c:pt idx="67">
                  <c:v>242.00001</c:v>
                </c:pt>
                <c:pt idx="68">
                  <c:v>243.00000800000001</c:v>
                </c:pt>
                <c:pt idx="69">
                  <c:v>244.00004200000001</c:v>
                </c:pt>
                <c:pt idx="70">
                  <c:v>245.00004899999999</c:v>
                </c:pt>
                <c:pt idx="71">
                  <c:v>246.00005100000001</c:v>
                </c:pt>
                <c:pt idx="72">
                  <c:v>247.000047</c:v>
                </c:pt>
                <c:pt idx="73">
                  <c:v>248.00003699999999</c:v>
                </c:pt>
                <c:pt idx="74">
                  <c:v>249.00003699999999</c:v>
                </c:pt>
                <c:pt idx="75">
                  <c:v>250.000011</c:v>
                </c:pt>
                <c:pt idx="76">
                  <c:v>251.00004200000001</c:v>
                </c:pt>
                <c:pt idx="77">
                  <c:v>252.00001</c:v>
                </c:pt>
                <c:pt idx="78">
                  <c:v>253.00002599999999</c:v>
                </c:pt>
                <c:pt idx="79">
                  <c:v>254.00004200000001</c:v>
                </c:pt>
                <c:pt idx="80">
                  <c:v>255</c:v>
                </c:pt>
                <c:pt idx="81">
                  <c:v>256.00000699999998</c:v>
                </c:pt>
                <c:pt idx="82">
                  <c:v>257.00001700000001</c:v>
                </c:pt>
                <c:pt idx="83">
                  <c:v>258.00001099999997</c:v>
                </c:pt>
                <c:pt idx="84">
                  <c:v>259.00000599999998</c:v>
                </c:pt>
                <c:pt idx="85">
                  <c:v>260.00000399999999</c:v>
                </c:pt>
                <c:pt idx="86">
                  <c:v>261.000023</c:v>
                </c:pt>
                <c:pt idx="87">
                  <c:v>262.00002899999998</c:v>
                </c:pt>
                <c:pt idx="88">
                  <c:v>263.00002799999999</c:v>
                </c:pt>
                <c:pt idx="89">
                  <c:v>264.000024</c:v>
                </c:pt>
                <c:pt idx="90">
                  <c:v>265.00001800000001</c:v>
                </c:pt>
                <c:pt idx="91">
                  <c:v>266.00000899999998</c:v>
                </c:pt>
                <c:pt idx="92">
                  <c:v>267.00005199999998</c:v>
                </c:pt>
                <c:pt idx="93">
                  <c:v>268.00003800000002</c:v>
                </c:pt>
                <c:pt idx="94">
                  <c:v>269.000021</c:v>
                </c:pt>
                <c:pt idx="95">
                  <c:v>270.00000199999999</c:v>
                </c:pt>
                <c:pt idx="96">
                  <c:v>271.00003600000002</c:v>
                </c:pt>
                <c:pt idx="97">
                  <c:v>272.00001200000003</c:v>
                </c:pt>
                <c:pt idx="98">
                  <c:v>273.00004000000001</c:v>
                </c:pt>
                <c:pt idx="99">
                  <c:v>274.00001200000003</c:v>
                </c:pt>
                <c:pt idx="100">
                  <c:v>275.00003500000003</c:v>
                </c:pt>
              </c:numCache>
            </c:numRef>
          </c:xVal>
          <c:yVal>
            <c:numRef>
              <c:f>'SEDIMENT THROUGH SPILL ETC'!$G$4:$G$104</c:f>
              <c:numCache>
                <c:formatCode>0.00E+00</c:formatCode>
                <c:ptCount val="101"/>
                <c:pt idx="0">
                  <c:v>0</c:v>
                </c:pt>
                <c:pt idx="1">
                  <c:v>3295.154</c:v>
                </c:pt>
                <c:pt idx="2">
                  <c:v>3432.1129999999998</c:v>
                </c:pt>
                <c:pt idx="3">
                  <c:v>569.59540000000004</c:v>
                </c:pt>
                <c:pt idx="4">
                  <c:v>796.78629999999998</c:v>
                </c:pt>
                <c:pt idx="5">
                  <c:v>1040.0050000000001</c:v>
                </c:pt>
                <c:pt idx="6">
                  <c:v>1319.0450000000001</c:v>
                </c:pt>
                <c:pt idx="7">
                  <c:v>1702.836</c:v>
                </c:pt>
                <c:pt idx="8">
                  <c:v>2750.8229999999999</c:v>
                </c:pt>
                <c:pt idx="9">
                  <c:v>5786.6719999999996</c:v>
                </c:pt>
                <c:pt idx="10">
                  <c:v>16567.259999999998</c:v>
                </c:pt>
                <c:pt idx="11">
                  <c:v>28904.31</c:v>
                </c:pt>
                <c:pt idx="12">
                  <c:v>32447.84</c:v>
                </c:pt>
                <c:pt idx="13">
                  <c:v>34381.46</c:v>
                </c:pt>
                <c:pt idx="14">
                  <c:v>30129.26</c:v>
                </c:pt>
                <c:pt idx="15">
                  <c:v>23591.09</c:v>
                </c:pt>
                <c:pt idx="16">
                  <c:v>20736.75</c:v>
                </c:pt>
                <c:pt idx="17">
                  <c:v>19529.05</c:v>
                </c:pt>
                <c:pt idx="18">
                  <c:v>20678.14</c:v>
                </c:pt>
                <c:pt idx="19">
                  <c:v>23454.5</c:v>
                </c:pt>
                <c:pt idx="20">
                  <c:v>27101.56</c:v>
                </c:pt>
                <c:pt idx="21">
                  <c:v>31788.560000000001</c:v>
                </c:pt>
                <c:pt idx="22">
                  <c:v>39985.32</c:v>
                </c:pt>
                <c:pt idx="23">
                  <c:v>45197.75</c:v>
                </c:pt>
                <c:pt idx="24">
                  <c:v>47677.11</c:v>
                </c:pt>
                <c:pt idx="25">
                  <c:v>43357.8</c:v>
                </c:pt>
                <c:pt idx="26">
                  <c:v>36101.980000000003</c:v>
                </c:pt>
                <c:pt idx="27">
                  <c:v>31877.08</c:v>
                </c:pt>
                <c:pt idx="28">
                  <c:v>26592.59</c:v>
                </c:pt>
                <c:pt idx="29">
                  <c:v>20886.310000000001</c:v>
                </c:pt>
                <c:pt idx="30">
                  <c:v>17772.8</c:v>
                </c:pt>
                <c:pt idx="31">
                  <c:v>15840.29</c:v>
                </c:pt>
                <c:pt idx="32">
                  <c:v>14363.02</c:v>
                </c:pt>
                <c:pt idx="33">
                  <c:v>12666.65</c:v>
                </c:pt>
                <c:pt idx="34">
                  <c:v>11739.52</c:v>
                </c:pt>
                <c:pt idx="35">
                  <c:v>11156.15</c:v>
                </c:pt>
                <c:pt idx="36">
                  <c:v>9642.6579999999994</c:v>
                </c:pt>
                <c:pt idx="37">
                  <c:v>8714.3729999999996</c:v>
                </c:pt>
                <c:pt idx="38">
                  <c:v>8368.1769999999997</c:v>
                </c:pt>
                <c:pt idx="39">
                  <c:v>7987.61</c:v>
                </c:pt>
                <c:pt idx="40">
                  <c:v>7346.5259999999998</c:v>
                </c:pt>
                <c:pt idx="41">
                  <c:v>7104.4719999999998</c:v>
                </c:pt>
                <c:pt idx="42">
                  <c:v>6797.5690000000004</c:v>
                </c:pt>
                <c:pt idx="43">
                  <c:v>6206.9189999999999</c:v>
                </c:pt>
                <c:pt idx="44">
                  <c:v>5730.0150000000003</c:v>
                </c:pt>
                <c:pt idx="45">
                  <c:v>5523.2079999999996</c:v>
                </c:pt>
                <c:pt idx="46">
                  <c:v>5264.4279999999999</c:v>
                </c:pt>
                <c:pt idx="47">
                  <c:v>5038.8239999999996</c:v>
                </c:pt>
                <c:pt idx="48">
                  <c:v>4791.6869999999999</c:v>
                </c:pt>
                <c:pt idx="49">
                  <c:v>4328.9719999999998</c:v>
                </c:pt>
                <c:pt idx="50">
                  <c:v>4165.7860000000001</c:v>
                </c:pt>
                <c:pt idx="51">
                  <c:v>3967.0810000000001</c:v>
                </c:pt>
                <c:pt idx="52">
                  <c:v>3573.384</c:v>
                </c:pt>
                <c:pt idx="53">
                  <c:v>3433.3470000000002</c:v>
                </c:pt>
                <c:pt idx="54">
                  <c:v>3278.7730000000001</c:v>
                </c:pt>
                <c:pt idx="55">
                  <c:v>2923.0459999999998</c:v>
                </c:pt>
                <c:pt idx="56">
                  <c:v>2798.6770000000001</c:v>
                </c:pt>
                <c:pt idx="57">
                  <c:v>2669.3090000000002</c:v>
                </c:pt>
                <c:pt idx="58">
                  <c:v>2519.5120000000002</c:v>
                </c:pt>
                <c:pt idx="59">
                  <c:v>2391.944</c:v>
                </c:pt>
                <c:pt idx="60">
                  <c:v>2255.9279999999999</c:v>
                </c:pt>
                <c:pt idx="61">
                  <c:v>2137.8409999999999</c:v>
                </c:pt>
                <c:pt idx="62">
                  <c:v>1877.9469999999999</c:v>
                </c:pt>
                <c:pt idx="63">
                  <c:v>1783.6869999999999</c:v>
                </c:pt>
                <c:pt idx="64">
                  <c:v>1680.4349999999999</c:v>
                </c:pt>
                <c:pt idx="65">
                  <c:v>1585.0989999999999</c:v>
                </c:pt>
                <c:pt idx="66">
                  <c:v>1725.27</c:v>
                </c:pt>
                <c:pt idx="67">
                  <c:v>1708.3130000000001</c:v>
                </c:pt>
                <c:pt idx="68">
                  <c:v>1575.136</c:v>
                </c:pt>
                <c:pt idx="69">
                  <c:v>1473.9010000000001</c:v>
                </c:pt>
                <c:pt idx="70">
                  <c:v>1371.5889999999999</c:v>
                </c:pt>
                <c:pt idx="71">
                  <c:v>1387.347</c:v>
                </c:pt>
                <c:pt idx="72">
                  <c:v>1278.9829999999999</c:v>
                </c:pt>
                <c:pt idx="73">
                  <c:v>1182.8789999999999</c:v>
                </c:pt>
                <c:pt idx="74">
                  <c:v>1100.607</c:v>
                </c:pt>
                <c:pt idx="75">
                  <c:v>1013.106</c:v>
                </c:pt>
                <c:pt idx="76">
                  <c:v>1025.4570000000001</c:v>
                </c:pt>
                <c:pt idx="77">
                  <c:v>939.47829999999999</c:v>
                </c:pt>
                <c:pt idx="78">
                  <c:v>861.43340000000001</c:v>
                </c:pt>
                <c:pt idx="79">
                  <c:v>873.72320000000002</c:v>
                </c:pt>
                <c:pt idx="80">
                  <c:v>795.93790000000001</c:v>
                </c:pt>
                <c:pt idx="81">
                  <c:v>727.32950000000005</c:v>
                </c:pt>
                <c:pt idx="82">
                  <c:v>738.1748</c:v>
                </c:pt>
                <c:pt idx="83">
                  <c:v>672.75009999999997</c:v>
                </c:pt>
                <c:pt idx="84">
                  <c:v>608.16859999999997</c:v>
                </c:pt>
                <c:pt idx="85">
                  <c:v>620.88630000000001</c:v>
                </c:pt>
                <c:pt idx="86">
                  <c:v>622.88310000000001</c:v>
                </c:pt>
                <c:pt idx="87">
                  <c:v>624.70150000000001</c:v>
                </c:pt>
                <c:pt idx="88">
                  <c:v>624.65189999999996</c:v>
                </c:pt>
                <c:pt idx="89">
                  <c:v>625.79399999999998</c:v>
                </c:pt>
                <c:pt idx="90">
                  <c:v>625.56780000000003</c:v>
                </c:pt>
                <c:pt idx="91">
                  <c:v>626.73069999999996</c:v>
                </c:pt>
                <c:pt idx="92">
                  <c:v>626.45479999999998</c:v>
                </c:pt>
                <c:pt idx="93">
                  <c:v>627.52189999999996</c:v>
                </c:pt>
                <c:pt idx="94">
                  <c:v>627.11339999999996</c:v>
                </c:pt>
                <c:pt idx="95">
                  <c:v>628.12049999999999</c:v>
                </c:pt>
                <c:pt idx="96">
                  <c:v>627.79160000000002</c:v>
                </c:pt>
                <c:pt idx="97">
                  <c:v>629.16890000000001</c:v>
                </c:pt>
                <c:pt idx="98">
                  <c:v>628.3732</c:v>
                </c:pt>
                <c:pt idx="99">
                  <c:v>629.09310000000005</c:v>
                </c:pt>
                <c:pt idx="100">
                  <c:v>628.678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6D3-4FCD-AB7B-721BD8F575B0}"/>
            </c:ext>
          </c:extLst>
        </c:ser>
        <c:ser>
          <c:idx val="2"/>
          <c:order val="1"/>
          <c:tx>
            <c:v>Design spill [10^-3 kg/s]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'SEDIMENT THROUGH SPILL ETC'!$A$4:$A$104</c:f>
              <c:numCache>
                <c:formatCode>General</c:formatCode>
                <c:ptCount val="101"/>
                <c:pt idx="0">
                  <c:v>175</c:v>
                </c:pt>
                <c:pt idx="1">
                  <c:v>176.00002699999999</c:v>
                </c:pt>
                <c:pt idx="2">
                  <c:v>177.00002599999999</c:v>
                </c:pt>
                <c:pt idx="3">
                  <c:v>178.00002900000001</c:v>
                </c:pt>
                <c:pt idx="4">
                  <c:v>179.00004300000001</c:v>
                </c:pt>
                <c:pt idx="5">
                  <c:v>180.00002699999999</c:v>
                </c:pt>
                <c:pt idx="6">
                  <c:v>181.00001900000001</c:v>
                </c:pt>
                <c:pt idx="7">
                  <c:v>182.000033</c:v>
                </c:pt>
                <c:pt idx="8">
                  <c:v>183.00002599999999</c:v>
                </c:pt>
                <c:pt idx="9">
                  <c:v>184</c:v>
                </c:pt>
                <c:pt idx="10">
                  <c:v>185.00001800000001</c:v>
                </c:pt>
                <c:pt idx="11">
                  <c:v>186.00004000000001</c:v>
                </c:pt>
                <c:pt idx="12">
                  <c:v>187.00001399999999</c:v>
                </c:pt>
                <c:pt idx="13">
                  <c:v>188.00000800000001</c:v>
                </c:pt>
                <c:pt idx="14">
                  <c:v>189.000012</c:v>
                </c:pt>
                <c:pt idx="15">
                  <c:v>190.00001900000001</c:v>
                </c:pt>
                <c:pt idx="16">
                  <c:v>191.00002000000001</c:v>
                </c:pt>
                <c:pt idx="17">
                  <c:v>192.00003699999999</c:v>
                </c:pt>
                <c:pt idx="18">
                  <c:v>193.00003100000001</c:v>
                </c:pt>
                <c:pt idx="19">
                  <c:v>194</c:v>
                </c:pt>
                <c:pt idx="20">
                  <c:v>195.00000700000001</c:v>
                </c:pt>
                <c:pt idx="21">
                  <c:v>196.000022</c:v>
                </c:pt>
                <c:pt idx="22">
                  <c:v>197.00000800000001</c:v>
                </c:pt>
                <c:pt idx="23">
                  <c:v>198.00003000000001</c:v>
                </c:pt>
                <c:pt idx="24">
                  <c:v>199.000035</c:v>
                </c:pt>
                <c:pt idx="25">
                  <c:v>200.00001900000001</c:v>
                </c:pt>
                <c:pt idx="26">
                  <c:v>201.000001</c:v>
                </c:pt>
                <c:pt idx="27">
                  <c:v>202.000021</c:v>
                </c:pt>
                <c:pt idx="28">
                  <c:v>203.00003599999999</c:v>
                </c:pt>
                <c:pt idx="29">
                  <c:v>204.00000399999999</c:v>
                </c:pt>
                <c:pt idx="30">
                  <c:v>205.00004100000001</c:v>
                </c:pt>
                <c:pt idx="31">
                  <c:v>206.00004200000001</c:v>
                </c:pt>
                <c:pt idx="32">
                  <c:v>207.000013</c:v>
                </c:pt>
                <c:pt idx="33">
                  <c:v>208.000022</c:v>
                </c:pt>
                <c:pt idx="34">
                  <c:v>209.00003599999999</c:v>
                </c:pt>
                <c:pt idx="35">
                  <c:v>210.00000199999999</c:v>
                </c:pt>
                <c:pt idx="36">
                  <c:v>211.00002599999999</c:v>
                </c:pt>
                <c:pt idx="37">
                  <c:v>212.00001900000001</c:v>
                </c:pt>
                <c:pt idx="38">
                  <c:v>213.00003699999999</c:v>
                </c:pt>
                <c:pt idx="39">
                  <c:v>214.000001</c:v>
                </c:pt>
                <c:pt idx="40">
                  <c:v>215.00003899999999</c:v>
                </c:pt>
                <c:pt idx="41">
                  <c:v>216.000047</c:v>
                </c:pt>
                <c:pt idx="42">
                  <c:v>217.00000700000001</c:v>
                </c:pt>
                <c:pt idx="43">
                  <c:v>218.00000800000001</c:v>
                </c:pt>
                <c:pt idx="44">
                  <c:v>219.00001599999999</c:v>
                </c:pt>
                <c:pt idx="45">
                  <c:v>220.000021</c:v>
                </c:pt>
                <c:pt idx="46">
                  <c:v>221.00002900000001</c:v>
                </c:pt>
                <c:pt idx="47">
                  <c:v>222.00005300000001</c:v>
                </c:pt>
                <c:pt idx="48">
                  <c:v>223.00003799999999</c:v>
                </c:pt>
                <c:pt idx="49">
                  <c:v>224.00003100000001</c:v>
                </c:pt>
                <c:pt idx="50">
                  <c:v>225.00004799999999</c:v>
                </c:pt>
                <c:pt idx="51">
                  <c:v>226.000013</c:v>
                </c:pt>
                <c:pt idx="52">
                  <c:v>227.000034</c:v>
                </c:pt>
                <c:pt idx="53">
                  <c:v>228.000021</c:v>
                </c:pt>
                <c:pt idx="54">
                  <c:v>229.00001</c:v>
                </c:pt>
                <c:pt idx="55">
                  <c:v>230.00005100000001</c:v>
                </c:pt>
                <c:pt idx="56">
                  <c:v>231.00000900000001</c:v>
                </c:pt>
                <c:pt idx="57">
                  <c:v>232.000012</c:v>
                </c:pt>
                <c:pt idx="58">
                  <c:v>233.000047</c:v>
                </c:pt>
                <c:pt idx="59">
                  <c:v>234.00004300000001</c:v>
                </c:pt>
                <c:pt idx="60">
                  <c:v>235.00001700000001</c:v>
                </c:pt>
                <c:pt idx="61">
                  <c:v>236.00000199999999</c:v>
                </c:pt>
                <c:pt idx="62">
                  <c:v>237.000032</c:v>
                </c:pt>
                <c:pt idx="63">
                  <c:v>238.000044</c:v>
                </c:pt>
                <c:pt idx="64">
                  <c:v>239.00005100000001</c:v>
                </c:pt>
                <c:pt idx="65">
                  <c:v>240.00000499999999</c:v>
                </c:pt>
                <c:pt idx="66">
                  <c:v>241.00002499999999</c:v>
                </c:pt>
                <c:pt idx="67">
                  <c:v>242.00001</c:v>
                </c:pt>
                <c:pt idx="68">
                  <c:v>243.00000800000001</c:v>
                </c:pt>
                <c:pt idx="69">
                  <c:v>244.00004200000001</c:v>
                </c:pt>
                <c:pt idx="70">
                  <c:v>245.00004899999999</c:v>
                </c:pt>
                <c:pt idx="71">
                  <c:v>246.00005100000001</c:v>
                </c:pt>
                <c:pt idx="72">
                  <c:v>247.000047</c:v>
                </c:pt>
                <c:pt idx="73">
                  <c:v>248.00003699999999</c:v>
                </c:pt>
                <c:pt idx="74">
                  <c:v>249.00003699999999</c:v>
                </c:pt>
                <c:pt idx="75">
                  <c:v>250.000011</c:v>
                </c:pt>
                <c:pt idx="76">
                  <c:v>251.00004200000001</c:v>
                </c:pt>
                <c:pt idx="77">
                  <c:v>252.00001</c:v>
                </c:pt>
                <c:pt idx="78">
                  <c:v>253.00002599999999</c:v>
                </c:pt>
                <c:pt idx="79">
                  <c:v>254.00004200000001</c:v>
                </c:pt>
                <c:pt idx="80">
                  <c:v>255</c:v>
                </c:pt>
                <c:pt idx="81">
                  <c:v>256.00000699999998</c:v>
                </c:pt>
                <c:pt idx="82">
                  <c:v>257.00001700000001</c:v>
                </c:pt>
                <c:pt idx="83">
                  <c:v>258.00001099999997</c:v>
                </c:pt>
                <c:pt idx="84">
                  <c:v>259.00000599999998</c:v>
                </c:pt>
                <c:pt idx="85">
                  <c:v>260.00000399999999</c:v>
                </c:pt>
                <c:pt idx="86">
                  <c:v>261.000023</c:v>
                </c:pt>
                <c:pt idx="87">
                  <c:v>262.00002899999998</c:v>
                </c:pt>
                <c:pt idx="88">
                  <c:v>263.00002799999999</c:v>
                </c:pt>
                <c:pt idx="89">
                  <c:v>264.000024</c:v>
                </c:pt>
                <c:pt idx="90">
                  <c:v>265.00001800000001</c:v>
                </c:pt>
                <c:pt idx="91">
                  <c:v>266.00000899999998</c:v>
                </c:pt>
                <c:pt idx="92">
                  <c:v>267.00005199999998</c:v>
                </c:pt>
                <c:pt idx="93">
                  <c:v>268.00003800000002</c:v>
                </c:pt>
                <c:pt idx="94">
                  <c:v>269.000021</c:v>
                </c:pt>
                <c:pt idx="95">
                  <c:v>270.00000199999999</c:v>
                </c:pt>
                <c:pt idx="96">
                  <c:v>271.00003600000002</c:v>
                </c:pt>
                <c:pt idx="97">
                  <c:v>272.00001200000003</c:v>
                </c:pt>
                <c:pt idx="98">
                  <c:v>273.00004000000001</c:v>
                </c:pt>
                <c:pt idx="99">
                  <c:v>274.00001200000003</c:v>
                </c:pt>
                <c:pt idx="100">
                  <c:v>275.00003500000003</c:v>
                </c:pt>
              </c:numCache>
            </c:numRef>
          </c:xVal>
          <c:yVal>
            <c:numRef>
              <c:f>wash200!$B$2:$B$102</c:f>
              <c:numCache>
                <c:formatCode>General</c:formatCode>
                <c:ptCount val="101"/>
                <c:pt idx="0">
                  <c:v>0</c:v>
                </c:pt>
                <c:pt idx="1">
                  <c:v>7379.1220000000003</c:v>
                </c:pt>
                <c:pt idx="2">
                  <c:v>7631.2129999999997</c:v>
                </c:pt>
                <c:pt idx="3">
                  <c:v>176.88329999999999</c:v>
                </c:pt>
                <c:pt idx="4">
                  <c:v>218.94839999999999</c:v>
                </c:pt>
                <c:pt idx="5">
                  <c:v>269.69450000000001</c:v>
                </c:pt>
                <c:pt idx="6">
                  <c:v>308.00389999999999</c:v>
                </c:pt>
                <c:pt idx="7">
                  <c:v>352.6087</c:v>
                </c:pt>
                <c:pt idx="8">
                  <c:v>494.6728</c:v>
                </c:pt>
                <c:pt idx="9">
                  <c:v>1146.614</c:v>
                </c:pt>
                <c:pt idx="10">
                  <c:v>8146.9269999999997</c:v>
                </c:pt>
                <c:pt idx="11">
                  <c:v>87039.27</c:v>
                </c:pt>
                <c:pt idx="12">
                  <c:v>224379.7</c:v>
                </c:pt>
                <c:pt idx="13">
                  <c:v>161696.20000000001</c:v>
                </c:pt>
                <c:pt idx="14">
                  <c:v>132355.79999999999</c:v>
                </c:pt>
                <c:pt idx="15">
                  <c:v>104213.8</c:v>
                </c:pt>
                <c:pt idx="16">
                  <c:v>83280.100000000006</c:v>
                </c:pt>
                <c:pt idx="17">
                  <c:v>74801.08</c:v>
                </c:pt>
                <c:pt idx="18">
                  <c:v>75761.41</c:v>
                </c:pt>
                <c:pt idx="19">
                  <c:v>66741.350000000006</c:v>
                </c:pt>
                <c:pt idx="20">
                  <c:v>61631.77</c:v>
                </c:pt>
                <c:pt idx="21">
                  <c:v>66644.73</c:v>
                </c:pt>
                <c:pt idx="22">
                  <c:v>72251.95</c:v>
                </c:pt>
                <c:pt idx="23">
                  <c:v>78344.97</c:v>
                </c:pt>
                <c:pt idx="24">
                  <c:v>85828.85</c:v>
                </c:pt>
                <c:pt idx="25">
                  <c:v>83270.12</c:v>
                </c:pt>
                <c:pt idx="26">
                  <c:v>70829.91</c:v>
                </c:pt>
                <c:pt idx="27">
                  <c:v>61540.67</c:v>
                </c:pt>
                <c:pt idx="28">
                  <c:v>63360.34</c:v>
                </c:pt>
                <c:pt idx="29">
                  <c:v>61107.99</c:v>
                </c:pt>
                <c:pt idx="30">
                  <c:v>54507.5</c:v>
                </c:pt>
                <c:pt idx="31">
                  <c:v>52041.75</c:v>
                </c:pt>
                <c:pt idx="32">
                  <c:v>52531.44</c:v>
                </c:pt>
                <c:pt idx="33">
                  <c:v>41570.120000000003</c:v>
                </c:pt>
                <c:pt idx="34">
                  <c:v>37919.480000000003</c:v>
                </c:pt>
                <c:pt idx="35">
                  <c:v>35664.910000000003</c:v>
                </c:pt>
                <c:pt idx="36">
                  <c:v>12940.82</c:v>
                </c:pt>
                <c:pt idx="37">
                  <c:v>2159.65</c:v>
                </c:pt>
                <c:pt idx="38">
                  <c:v>2849.482</c:v>
                </c:pt>
                <c:pt idx="39">
                  <c:v>2459.1559999999999</c:v>
                </c:pt>
                <c:pt idx="40">
                  <c:v>2215.681</c:v>
                </c:pt>
                <c:pt idx="41">
                  <c:v>2110.029</c:v>
                </c:pt>
                <c:pt idx="42">
                  <c:v>1976.623</c:v>
                </c:pt>
                <c:pt idx="43">
                  <c:v>1760.2429999999999</c:v>
                </c:pt>
                <c:pt idx="44">
                  <c:v>1572.145</c:v>
                </c:pt>
                <c:pt idx="45">
                  <c:v>1487.9179999999999</c:v>
                </c:pt>
                <c:pt idx="46">
                  <c:v>1394.5650000000001</c:v>
                </c:pt>
                <c:pt idx="47">
                  <c:v>1311.559</c:v>
                </c:pt>
                <c:pt idx="48">
                  <c:v>1228.0260000000001</c:v>
                </c:pt>
                <c:pt idx="49">
                  <c:v>1075.962</c:v>
                </c:pt>
                <c:pt idx="50">
                  <c:v>1020.006</c:v>
                </c:pt>
                <c:pt idx="51">
                  <c:v>958.2903</c:v>
                </c:pt>
                <c:pt idx="52">
                  <c:v>834.71669999999995</c:v>
                </c:pt>
                <c:pt idx="53">
                  <c:v>788.85820000000001</c:v>
                </c:pt>
                <c:pt idx="54">
                  <c:v>738.27769999999998</c:v>
                </c:pt>
                <c:pt idx="55">
                  <c:v>638.28049999999996</c:v>
                </c:pt>
                <c:pt idx="56">
                  <c:v>600.30759999999998</c:v>
                </c:pt>
                <c:pt idx="57">
                  <c:v>561.87549999999999</c:v>
                </c:pt>
                <c:pt idx="58">
                  <c:v>518.96500000000003</c:v>
                </c:pt>
                <c:pt idx="59">
                  <c:v>484.7516</c:v>
                </c:pt>
                <c:pt idx="60">
                  <c:v>446.08780000000002</c:v>
                </c:pt>
                <c:pt idx="61">
                  <c:v>416.42950000000002</c:v>
                </c:pt>
                <c:pt idx="62">
                  <c:v>349.00700000000001</c:v>
                </c:pt>
                <c:pt idx="63">
                  <c:v>323.1343</c:v>
                </c:pt>
                <c:pt idx="64">
                  <c:v>299.09829999999999</c:v>
                </c:pt>
                <c:pt idx="65">
                  <c:v>274.47449999999998</c:v>
                </c:pt>
                <c:pt idx="66">
                  <c:v>307.41379999999998</c:v>
                </c:pt>
                <c:pt idx="67">
                  <c:v>307.12029999999999</c:v>
                </c:pt>
                <c:pt idx="68">
                  <c:v>273.77330000000001</c:v>
                </c:pt>
                <c:pt idx="69">
                  <c:v>252.0813</c:v>
                </c:pt>
                <c:pt idx="70">
                  <c:v>227.5351</c:v>
                </c:pt>
                <c:pt idx="71">
                  <c:v>232.15049999999999</c:v>
                </c:pt>
                <c:pt idx="72">
                  <c:v>209.84289999999999</c:v>
                </c:pt>
                <c:pt idx="73">
                  <c:v>187.67230000000001</c:v>
                </c:pt>
                <c:pt idx="74">
                  <c:v>171.90700000000001</c:v>
                </c:pt>
                <c:pt idx="75">
                  <c:v>152.6601</c:v>
                </c:pt>
                <c:pt idx="76">
                  <c:v>156.0067</c:v>
                </c:pt>
                <c:pt idx="77">
                  <c:v>139.4649</c:v>
                </c:pt>
                <c:pt idx="78">
                  <c:v>122.7324</c:v>
                </c:pt>
                <c:pt idx="79">
                  <c:v>125.77330000000001</c:v>
                </c:pt>
                <c:pt idx="80">
                  <c:v>111.1722</c:v>
                </c:pt>
                <c:pt idx="81">
                  <c:v>96.937119999999993</c:v>
                </c:pt>
                <c:pt idx="82">
                  <c:v>99.42953</c:v>
                </c:pt>
                <c:pt idx="83">
                  <c:v>87.656090000000006</c:v>
                </c:pt>
                <c:pt idx="84">
                  <c:v>74.991460000000004</c:v>
                </c:pt>
                <c:pt idx="85">
                  <c:v>77.413709999999995</c:v>
                </c:pt>
                <c:pt idx="86">
                  <c:v>78.06147</c:v>
                </c:pt>
                <c:pt idx="87">
                  <c:v>78.285780000000003</c:v>
                </c:pt>
                <c:pt idx="88">
                  <c:v>78.464169999999996</c:v>
                </c:pt>
                <c:pt idx="89">
                  <c:v>78.594700000000003</c:v>
                </c:pt>
                <c:pt idx="90">
                  <c:v>78.733620000000002</c:v>
                </c:pt>
                <c:pt idx="91">
                  <c:v>78.888180000000006</c:v>
                </c:pt>
                <c:pt idx="92">
                  <c:v>79.015690000000006</c:v>
                </c:pt>
                <c:pt idx="93">
                  <c:v>79.152500000000003</c:v>
                </c:pt>
                <c:pt idx="94">
                  <c:v>79.305310000000006</c:v>
                </c:pt>
                <c:pt idx="95">
                  <c:v>79.428979999999996</c:v>
                </c:pt>
                <c:pt idx="96">
                  <c:v>79.560590000000005</c:v>
                </c:pt>
                <c:pt idx="97">
                  <c:v>79.710499999999996</c:v>
                </c:pt>
                <c:pt idx="98">
                  <c:v>79.829470000000001</c:v>
                </c:pt>
                <c:pt idx="99">
                  <c:v>79.957319999999996</c:v>
                </c:pt>
                <c:pt idx="100">
                  <c:v>80.102990000000005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6D3-4FCD-AB7B-721BD8F575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50532176"/>
        <c:axId val="1650533008"/>
      </c:scatterChart>
      <c:valAx>
        <c:axId val="1650532176"/>
        <c:scaling>
          <c:orientation val="minMax"/>
          <c:max val="240"/>
          <c:min val="18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Time [h]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0533008"/>
        <c:crosses val="autoZero"/>
        <c:crossBetween val="midCat"/>
      </c:valAx>
      <c:valAx>
        <c:axId val="1650533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Flow [10^-3 kg/s]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05321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5758782214060265"/>
          <c:y val="4.7503496946213065E-2"/>
          <c:w val="0.40920829864204106"/>
          <c:h val="0.300679797485846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39B7C-7DC1-4966-8FCA-E9835C15125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88C9E-B6F9-42C7-A08D-43D01630B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251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5A1BC-800E-4DC4-96E0-F3EF58148F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B5BF0C-7E55-442D-9E49-90431617EF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C833C7-4F1B-4176-91FB-C045C3674244}"/>
              </a:ext>
            </a:extLst>
          </p:cNvPr>
          <p:cNvGrpSpPr/>
          <p:nvPr userDrawn="1"/>
        </p:nvGrpSpPr>
        <p:grpSpPr>
          <a:xfrm>
            <a:off x="0" y="0"/>
            <a:ext cx="12182237" cy="1300900"/>
            <a:chOff x="0" y="1512461"/>
            <a:chExt cx="12182237" cy="13009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2C3E480-F449-424D-AF9F-69F392C66829}"/>
                </a:ext>
              </a:extLst>
            </p:cNvPr>
            <p:cNvGrpSpPr/>
            <p:nvPr userDrawn="1"/>
          </p:nvGrpSpPr>
          <p:grpSpPr>
            <a:xfrm>
              <a:off x="0" y="1512461"/>
              <a:ext cx="12182237" cy="1300900"/>
              <a:chOff x="0" y="1512461"/>
              <a:chExt cx="12182237" cy="1300900"/>
            </a:xfrm>
          </p:grpSpPr>
          <p:pic>
            <p:nvPicPr>
              <p:cNvPr id="10" name="Picture 9" descr="Standardised Header_October_17_CM.png">
                <a:extLst>
                  <a:ext uri="{FF2B5EF4-FFF2-40B4-BE49-F238E27FC236}">
                    <a16:creationId xmlns:a16="http://schemas.microsoft.com/office/drawing/2014/main" id="{38657AA1-4B94-420E-837F-06C7D77DA6A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3024" b="12091"/>
              <a:stretch/>
            </p:blipFill>
            <p:spPr>
              <a:xfrm>
                <a:off x="0" y="1512461"/>
                <a:ext cx="12182237" cy="1300900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5477683-AF26-4FE7-A7C0-F315AFDA0B6E}"/>
                  </a:ext>
                </a:extLst>
              </p:cNvPr>
              <p:cNvSpPr/>
              <p:nvPr userDrawn="1"/>
            </p:nvSpPr>
            <p:spPr>
              <a:xfrm>
                <a:off x="195605" y="1677299"/>
                <a:ext cx="3275860" cy="985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2" name="Picture 11" descr="Standardised Header_October_17_CM.png">
              <a:extLst>
                <a:ext uri="{FF2B5EF4-FFF2-40B4-BE49-F238E27FC236}">
                  <a16:creationId xmlns:a16="http://schemas.microsoft.com/office/drawing/2014/main" id="{E8BF99DF-5043-416E-BCF5-BE94B30DB66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4604" y="1654503"/>
              <a:ext cx="2598792" cy="1016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2094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1BCB0-FC35-4D95-BBBF-25C129B7D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A8D540-5925-44E3-B3E2-7B3F48B73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9387B-5405-470F-A145-C62C7590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A861-F60D-4FFA-95CF-DAB265009536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E4B84-D87B-459B-8F92-BAB556CE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65454-2AB3-47ED-A7CD-650ADF286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7F87-9E45-41D6-B2ED-FE8953967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363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443947-5200-4CC7-B5A0-3E7F2DCA6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0295-987E-479F-9BD0-7FCBEEDDA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4AEC4-3853-4004-ADB1-69135EF73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A861-F60D-4FFA-95CF-DAB265009536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0E085-2E76-4C41-AF99-786F79B24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71D3A-2B9D-4E01-A5F6-3B0895109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7F87-9E45-41D6-B2ED-FE8953967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07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638F7-A51F-4EAC-852F-E754E16DC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848" y="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B60282C-D88A-4329-986A-8F50C4F88F26}"/>
              </a:ext>
            </a:extLst>
          </p:cNvPr>
          <p:cNvGrpSpPr/>
          <p:nvPr userDrawn="1"/>
        </p:nvGrpSpPr>
        <p:grpSpPr>
          <a:xfrm>
            <a:off x="0" y="0"/>
            <a:ext cx="12182237" cy="1300900"/>
            <a:chOff x="0" y="1512461"/>
            <a:chExt cx="12182237" cy="13009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599FF15-3304-4EAB-9224-B4AB7C8A1997}"/>
                </a:ext>
              </a:extLst>
            </p:cNvPr>
            <p:cNvGrpSpPr/>
            <p:nvPr userDrawn="1"/>
          </p:nvGrpSpPr>
          <p:grpSpPr>
            <a:xfrm>
              <a:off x="0" y="1512461"/>
              <a:ext cx="12182237" cy="1300900"/>
              <a:chOff x="0" y="1512461"/>
              <a:chExt cx="12182237" cy="1300900"/>
            </a:xfrm>
          </p:grpSpPr>
          <p:pic>
            <p:nvPicPr>
              <p:cNvPr id="9" name="Picture 8" descr="Standardised Header_October_17_CM.png">
                <a:extLst>
                  <a:ext uri="{FF2B5EF4-FFF2-40B4-BE49-F238E27FC236}">
                    <a16:creationId xmlns:a16="http://schemas.microsoft.com/office/drawing/2014/main" id="{226CCD4C-D2C3-4EC7-9488-B5E9FB1AA4A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3024" b="12091"/>
              <a:stretch/>
            </p:blipFill>
            <p:spPr>
              <a:xfrm>
                <a:off x="0" y="1512461"/>
                <a:ext cx="12182237" cy="1300900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033F2A4-7122-4E6D-82E3-AD8B45E07141}"/>
                  </a:ext>
                </a:extLst>
              </p:cNvPr>
              <p:cNvSpPr/>
              <p:nvPr userDrawn="1"/>
            </p:nvSpPr>
            <p:spPr>
              <a:xfrm>
                <a:off x="195605" y="1677299"/>
                <a:ext cx="3275860" cy="985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8" name="Picture 7" descr="Standardised Header_October_17_CM.png">
              <a:extLst>
                <a:ext uri="{FF2B5EF4-FFF2-40B4-BE49-F238E27FC236}">
                  <a16:creationId xmlns:a16="http://schemas.microsoft.com/office/drawing/2014/main" id="{C81BAA32-AF9C-43F0-8BCA-737AFD23604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4604" y="1654503"/>
              <a:ext cx="2598792" cy="1016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8360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7DB56-6462-4A22-B3B8-01A4D9D28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09CC6-A865-4896-83F7-896D6F5E2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05920-B07E-4C6A-B426-48EDFFDED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A861-F60D-4FFA-95CF-DAB265009536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CD3AD-924E-4491-A104-A265E2D4A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247AB-9D0D-4C06-844B-9921F845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7F87-9E45-41D6-B2ED-FE8953967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881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FFBD6-0CB9-4F21-BCB4-AA8BF682A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97648-0E28-421A-BD6A-ABAB269E7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FC0B1-C2AF-462C-81B4-3249CB8B1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A861-F60D-4FFA-95CF-DAB265009536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4E495-E6A3-4AF8-9334-2C4F359AD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8B750-4FDE-4D84-BBF7-3810B1AE9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7F87-9E45-41D6-B2ED-FE8953967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670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33A30-7D12-4AB9-90B9-AB7E9D13B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43C73-80BC-4204-9A71-2CBA2340EA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43346-AE6C-459A-93D2-C73F8170F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27D21-5A2D-4C07-A2BB-89958531A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A861-F60D-4FFA-95CF-DAB265009536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633023-BAAB-4D5A-8CB2-E17989A0D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2ACF34-39C0-4FD7-B4CF-662E23F8F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7F87-9E45-41D6-B2ED-FE8953967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264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B5B66-F78C-4414-8BD8-B686E0598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9D491-C3DA-4EAB-BE85-F909C33D7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73A9B3-1C0B-4279-9871-57DB3F2D62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B5994D-8FD2-4748-AD0D-66186656E1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96A8D8-ED6D-493A-818E-8F8E041E92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493826-031B-4340-BD58-F91F4C111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A861-F60D-4FFA-95CF-DAB265009536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823697-F6BD-4969-B5B3-0BABF7EDC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FB3870-BB92-4EFF-A63F-2180FE82A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7F87-9E45-41D6-B2ED-FE8953967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172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638F7-A51F-4EAC-852F-E754E16DC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848" y="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B60282C-D88A-4329-986A-8F50C4F88F26}"/>
              </a:ext>
            </a:extLst>
          </p:cNvPr>
          <p:cNvGrpSpPr/>
          <p:nvPr userDrawn="1"/>
        </p:nvGrpSpPr>
        <p:grpSpPr>
          <a:xfrm>
            <a:off x="0" y="0"/>
            <a:ext cx="12182237" cy="1300900"/>
            <a:chOff x="0" y="1512461"/>
            <a:chExt cx="12182237" cy="13009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599FF15-3304-4EAB-9224-B4AB7C8A1997}"/>
                </a:ext>
              </a:extLst>
            </p:cNvPr>
            <p:cNvGrpSpPr/>
            <p:nvPr userDrawn="1"/>
          </p:nvGrpSpPr>
          <p:grpSpPr>
            <a:xfrm>
              <a:off x="0" y="1512461"/>
              <a:ext cx="12182237" cy="1300900"/>
              <a:chOff x="0" y="1512461"/>
              <a:chExt cx="12182237" cy="1300900"/>
            </a:xfrm>
          </p:grpSpPr>
          <p:pic>
            <p:nvPicPr>
              <p:cNvPr id="9" name="Picture 8" descr="Standardised Header_October_17_CM.png">
                <a:extLst>
                  <a:ext uri="{FF2B5EF4-FFF2-40B4-BE49-F238E27FC236}">
                    <a16:creationId xmlns:a16="http://schemas.microsoft.com/office/drawing/2014/main" id="{226CCD4C-D2C3-4EC7-9488-B5E9FB1AA4A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3024" b="12091"/>
              <a:stretch/>
            </p:blipFill>
            <p:spPr>
              <a:xfrm>
                <a:off x="0" y="1512461"/>
                <a:ext cx="12182237" cy="1300900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033F2A4-7122-4E6D-82E3-AD8B45E07141}"/>
                  </a:ext>
                </a:extLst>
              </p:cNvPr>
              <p:cNvSpPr/>
              <p:nvPr userDrawn="1"/>
            </p:nvSpPr>
            <p:spPr>
              <a:xfrm>
                <a:off x="195605" y="1677299"/>
                <a:ext cx="3275860" cy="985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8" name="Picture 7" descr="Standardised Header_October_17_CM.png">
              <a:extLst>
                <a:ext uri="{FF2B5EF4-FFF2-40B4-BE49-F238E27FC236}">
                  <a16:creationId xmlns:a16="http://schemas.microsoft.com/office/drawing/2014/main" id="{C81BAA32-AF9C-43F0-8BCA-737AFD23604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4604" y="1654503"/>
              <a:ext cx="2598792" cy="1016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3670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5B16DB-1AED-4853-8BC7-EEBDEEDCE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A861-F60D-4FFA-95CF-DAB265009536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D4A315-92B4-4F92-BC1A-78F99698A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A1C11-BFAF-4600-8E01-A09FD36F6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7F87-9E45-41D6-B2ED-FE8953967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11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3C8C4-B891-4876-AACD-70508765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ED165-C8F5-4AAC-9E80-929F07362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3CFB3A-473B-493A-AE84-3B0ADDCDFC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7F30F9-65EE-467F-8C62-4449C6129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A861-F60D-4FFA-95CF-DAB265009536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8FD514-927F-4A18-9790-A1F03E342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8D1BB5-3E3E-4BF9-8D6B-0167FD36D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7F87-9E45-41D6-B2ED-FE8953967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260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8E291-85C9-4A68-A4CA-50BF373EB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164EB-B862-4223-B937-5E15144D4C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9917B-7677-4864-98E3-CC6DC00F8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9A73B-1B6B-4DC2-BFB3-144C58F2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A861-F60D-4FFA-95CF-DAB265009536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41BF6-EE2A-4469-84CC-1960DCEB0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15E461-3EB4-408B-9BDB-B198055EB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7F87-9E45-41D6-B2ED-FE8953967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994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2931C7-1F71-4C52-ADD0-69DBA6F1B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AA45C-8947-4DA3-8A1F-27B4A52EB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39D1E-2755-43D1-8F1A-E059C06B46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1A861-F60D-4FFA-95CF-DAB265009536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6FD42-28D6-4D5B-96BD-891D37A238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8B80F-7681-4DCC-B093-76BDFAAF0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A7F87-9E45-41D6-B2ED-FE8953967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924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50" r:id="rId2"/>
    <p:sldLayoutId id="2147483672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/>
              <a:t>Insert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07F543-68D9-4FDF-A1B5-2A3CED6B09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031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Box 8"/>
          <p:cNvSpPr txBox="1">
            <a:spLocks noChangeArrowheads="1"/>
          </p:cNvSpPr>
          <p:nvPr/>
        </p:nvSpPr>
        <p:spPr bwMode="auto">
          <a:xfrm>
            <a:off x="2832100" y="3860801"/>
            <a:ext cx="65278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/>
            <a:endParaRPr lang="en-GB" altLang="en-US" sz="3200">
              <a:solidFill>
                <a:srgbClr val="91A7C4"/>
              </a:solidFill>
              <a:latin typeface="Myriad Pr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94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0CE8-8C48-4D97-86E3-E9B9ABD0ED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42384"/>
            <a:ext cx="12192000" cy="1254130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+mn-lt"/>
              </a:rPr>
              <a:t>The sustainable ‘nature-based’ management of sediment</a:t>
            </a:r>
            <a:br>
              <a:rPr lang="en-GB" sz="3200" b="1" dirty="0">
                <a:solidFill>
                  <a:srgbClr val="0070C0"/>
                </a:solidFill>
                <a:latin typeface="+mn-lt"/>
              </a:rPr>
            </a:br>
            <a:r>
              <a:rPr lang="en-GB" sz="3200" b="1" dirty="0">
                <a:solidFill>
                  <a:srgbClr val="0070C0"/>
                </a:solidFill>
                <a:latin typeface="+mn-lt"/>
              </a:rPr>
              <a:t>at dam structures: design and implementation case</a:t>
            </a:r>
            <a:br>
              <a:rPr lang="en-GB" sz="3200" b="1" dirty="0">
                <a:solidFill>
                  <a:srgbClr val="0070C0"/>
                </a:solidFill>
                <a:latin typeface="+mn-lt"/>
              </a:rPr>
            </a:br>
            <a:r>
              <a:rPr lang="en-GB" sz="3200" b="1" dirty="0">
                <a:solidFill>
                  <a:srgbClr val="0070C0"/>
                </a:solidFill>
                <a:latin typeface="+mn-lt"/>
              </a:rPr>
              <a:t>studies from Scotland, England and Iceland.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68DF40-2908-798A-B076-3CB9B1EE6236}"/>
              </a:ext>
            </a:extLst>
          </p:cNvPr>
          <p:cNvSpPr txBox="1"/>
          <p:nvPr/>
        </p:nvSpPr>
        <p:spPr>
          <a:xfrm>
            <a:off x="3178628" y="84000"/>
            <a:ext cx="945968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600" b="1" i="1" dirty="0">
                <a:solidFill>
                  <a:srgbClr val="487A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‘designing with nature’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70A68C-9EF0-A036-CD49-76038B583E46}"/>
              </a:ext>
            </a:extLst>
          </p:cNvPr>
          <p:cNvSpPr txBox="1"/>
          <p:nvPr/>
        </p:nvSpPr>
        <p:spPr>
          <a:xfrm>
            <a:off x="0" y="2686194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B0F0"/>
                </a:solidFill>
              </a:rPr>
              <a:t>Dr.</a:t>
            </a:r>
            <a:r>
              <a:rPr lang="en-GB" sz="2400" b="1" dirty="0">
                <a:solidFill>
                  <a:srgbClr val="00B0F0"/>
                </a:solidFill>
              </a:rPr>
              <a:t> Hamish Moir and </a:t>
            </a:r>
            <a:r>
              <a:rPr lang="en-GB" sz="2400" b="1" dirty="0" err="1">
                <a:solidFill>
                  <a:srgbClr val="00B0F0"/>
                </a:solidFill>
              </a:rPr>
              <a:t>Dr.</a:t>
            </a:r>
            <a:r>
              <a:rPr lang="en-GB" sz="2400" b="1" dirty="0">
                <a:solidFill>
                  <a:srgbClr val="00B0F0"/>
                </a:solidFill>
              </a:rPr>
              <a:t> Eric Gillies</a:t>
            </a:r>
          </a:p>
          <a:p>
            <a:pPr algn="ctr"/>
            <a:r>
              <a:rPr lang="en-GB" b="1" dirty="0">
                <a:solidFill>
                  <a:srgbClr val="00B0F0"/>
                </a:solidFill>
              </a:rPr>
              <a:t>cbec eco-engineering UK Ltd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B6745D-8BFF-7C00-3C61-B8F8C5584EF7}"/>
              </a:ext>
            </a:extLst>
          </p:cNvPr>
          <p:cNvSpPr/>
          <p:nvPr/>
        </p:nvSpPr>
        <p:spPr>
          <a:xfrm>
            <a:off x="0" y="6396385"/>
            <a:ext cx="12192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200" b="1" dirty="0">
                <a:solidFill>
                  <a:srgbClr val="0070C0"/>
                </a:solidFill>
                <a:latin typeface="Calibri" panose="020F0502020204030204" pitchFamily="34" charset="0"/>
              </a:rPr>
              <a:t>UK Dam Removal Conference</a:t>
            </a:r>
            <a:r>
              <a:rPr lang="en-GB" sz="2200" b="1" dirty="0">
                <a:solidFill>
                  <a:srgbClr val="00B0F0"/>
                </a:solidFill>
                <a:latin typeface="Calibri" panose="020F0502020204030204" pitchFamily="34" charset="0"/>
              </a:rPr>
              <a:t>|</a:t>
            </a:r>
            <a:r>
              <a:rPr lang="en-GB" sz="2200" b="1" dirty="0">
                <a:solidFill>
                  <a:srgbClr val="0070C0"/>
                </a:solidFill>
                <a:latin typeface="Calibri" panose="020F0502020204030204" pitchFamily="34" charset="0"/>
              </a:rPr>
              <a:t> Manchester, England </a:t>
            </a:r>
            <a:r>
              <a:rPr lang="en-GB" sz="2200" b="1" dirty="0">
                <a:solidFill>
                  <a:srgbClr val="00B0F0"/>
                </a:solidFill>
                <a:latin typeface="Calibri" panose="020F0502020204030204" pitchFamily="34" charset="0"/>
              </a:rPr>
              <a:t>|</a:t>
            </a:r>
            <a:r>
              <a:rPr lang="en-GB" sz="2200" b="1" dirty="0">
                <a:solidFill>
                  <a:srgbClr val="0070C0"/>
                </a:solidFill>
                <a:latin typeface="Calibri" panose="020F0502020204030204" pitchFamily="34" charset="0"/>
              </a:rPr>
              <a:t> 18-19 May 2023</a:t>
            </a:r>
            <a:endParaRPr lang="en-US" sz="22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8" descr="A picture containing outdoor, grass, nature, river&#10;&#10;Description automatically generated">
            <a:extLst>
              <a:ext uri="{FF2B5EF4-FFF2-40B4-BE49-F238E27FC236}">
                <a16:creationId xmlns:a16="http://schemas.microsoft.com/office/drawing/2014/main" id="{89739881-09FE-68E4-EFF6-9A453720B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69" y="3555211"/>
            <a:ext cx="3788230" cy="2841173"/>
          </a:xfrm>
          <a:prstGeom prst="rect">
            <a:avLst/>
          </a:prstGeom>
        </p:spPr>
      </p:pic>
      <p:pic>
        <p:nvPicPr>
          <p:cNvPr id="12" name="Picture 11" descr="A picture containing tree, outdoor, rock, water&#10;&#10;Description automatically generated">
            <a:extLst>
              <a:ext uri="{FF2B5EF4-FFF2-40B4-BE49-F238E27FC236}">
                <a16:creationId xmlns:a16="http://schemas.microsoft.com/office/drawing/2014/main" id="{AB101C76-C257-E237-6C34-BB6D2127B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884" y="3555211"/>
            <a:ext cx="3788231" cy="28411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26D042-CB70-CBF0-9083-AA11FF2FB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84" y="3555210"/>
            <a:ext cx="3788231" cy="284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22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ACB030B-1F23-F47A-9770-A802CC35E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7" y="1325563"/>
            <a:ext cx="4986858" cy="404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4C03F4-17A5-5FB1-84CA-5FCA5618A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8034" y="0"/>
            <a:ext cx="9341413" cy="1325563"/>
          </a:xfrm>
        </p:spPr>
        <p:txBody>
          <a:bodyPr/>
          <a:lstStyle/>
          <a:p>
            <a:pPr algn="l">
              <a:spcAft>
                <a:spcPts val="600"/>
              </a:spcAft>
            </a:pPr>
            <a:r>
              <a:rPr lang="en-GB" sz="4400" b="1" dirty="0" err="1">
                <a:solidFill>
                  <a:srgbClr val="0070C0"/>
                </a:solidFill>
              </a:rPr>
              <a:t>Andakílsá</a:t>
            </a:r>
            <a:r>
              <a:rPr lang="en-GB" sz="4400" b="1" dirty="0">
                <a:solidFill>
                  <a:srgbClr val="0070C0"/>
                </a:solidFill>
              </a:rPr>
              <a:t> </a:t>
            </a:r>
            <a:r>
              <a:rPr lang="en-GB" b="1" dirty="0">
                <a:solidFill>
                  <a:srgbClr val="0070C0"/>
                </a:solidFill>
              </a:rPr>
              <a:t>– sediment management/ ‘dam retrofit’</a:t>
            </a:r>
            <a:endParaRPr lang="en-GB" sz="4400" b="1" dirty="0">
              <a:solidFill>
                <a:srgbClr val="0070C0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3332B1B-707D-72F3-4B44-6EBC757BC9F4}"/>
              </a:ext>
            </a:extLst>
          </p:cNvPr>
          <p:cNvGrpSpPr/>
          <p:nvPr/>
        </p:nvGrpSpPr>
        <p:grpSpPr>
          <a:xfrm>
            <a:off x="10762710" y="3531941"/>
            <a:ext cx="1349465" cy="840175"/>
            <a:chOff x="3354822" y="3605899"/>
            <a:chExt cx="1349465" cy="84017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C98EC22-1DCE-F6DC-14DE-C08A90C49B9B}"/>
                </a:ext>
              </a:extLst>
            </p:cNvPr>
            <p:cNvSpPr txBox="1"/>
            <p:nvPr/>
          </p:nvSpPr>
          <p:spPr>
            <a:xfrm>
              <a:off x="3507047" y="3605899"/>
              <a:ext cx="1197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+mj-lt"/>
                </a:rPr>
                <a:t>HP INTAKE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41753FE-5D3F-C733-CA1B-CF9EA244DD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54822" y="3887597"/>
              <a:ext cx="335433" cy="55847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14CD7D4-BFC3-6B47-1C48-2F29DD671F11}"/>
              </a:ext>
            </a:extLst>
          </p:cNvPr>
          <p:cNvGrpSpPr/>
          <p:nvPr/>
        </p:nvGrpSpPr>
        <p:grpSpPr>
          <a:xfrm>
            <a:off x="1531166" y="1238672"/>
            <a:ext cx="10740963" cy="5294008"/>
            <a:chOff x="1531166" y="1238672"/>
            <a:chExt cx="10740963" cy="529400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E9E02A6-C1D3-81E8-3113-BB2EE9D320AA}"/>
                </a:ext>
              </a:extLst>
            </p:cNvPr>
            <p:cNvGrpSpPr/>
            <p:nvPr/>
          </p:nvGrpSpPr>
          <p:grpSpPr>
            <a:xfrm>
              <a:off x="1531166" y="1238672"/>
              <a:ext cx="10688206" cy="5294008"/>
              <a:chOff x="1503888" y="1264596"/>
              <a:chExt cx="10688206" cy="5294008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C9312C-4A41-AF02-2CB9-004A7BF53709}"/>
                  </a:ext>
                </a:extLst>
              </p:cNvPr>
              <p:cNvSpPr/>
              <p:nvPr/>
            </p:nvSpPr>
            <p:spPr>
              <a:xfrm>
                <a:off x="1503888" y="3694921"/>
                <a:ext cx="242596" cy="14929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5F1EFA7-BF31-414B-30EF-823195B087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6633" t="16599" r="5714" b="16461"/>
              <a:stretch/>
            </p:blipFill>
            <p:spPr>
              <a:xfrm>
                <a:off x="2843514" y="1315731"/>
                <a:ext cx="9348580" cy="5203056"/>
              </a:xfrm>
              <a:prstGeom prst="rect">
                <a:avLst/>
              </a:prstGeom>
              <a:ln w="63500">
                <a:solidFill>
                  <a:srgbClr val="FF0000"/>
                </a:solidFill>
              </a:ln>
            </p:spPr>
          </p:pic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DC9D2C34-EAE3-F7BD-F88D-B1BBBA8536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503888" y="1264596"/>
                <a:ext cx="1286869" cy="2430325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AD8776E-AE69-E44C-BDDB-7ED4B82B8F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03888" y="3844211"/>
                <a:ext cx="1286869" cy="271439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A2F9D1F-B51D-EBF8-5372-ED023E7EAE67}"/>
                </a:ext>
              </a:extLst>
            </p:cNvPr>
            <p:cNvSpPr txBox="1"/>
            <p:nvPr/>
          </p:nvSpPr>
          <p:spPr>
            <a:xfrm>
              <a:off x="10299567" y="5163413"/>
              <a:ext cx="197256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GB" b="1" i="0" dirty="0">
                  <a:solidFill>
                    <a:srgbClr val="00B0F0"/>
                  </a:solidFill>
                  <a:effectLst/>
                  <a:latin typeface="Google Sans"/>
                </a:rPr>
                <a:t>SKORRADALSVATN</a:t>
              </a:r>
            </a:p>
          </p:txBody>
        </p:sp>
        <p:cxnSp>
          <p:nvCxnSpPr>
            <p:cNvPr id="1027" name="Straight Arrow Connector 1026">
              <a:extLst>
                <a:ext uri="{FF2B5EF4-FFF2-40B4-BE49-F238E27FC236}">
                  <a16:creationId xmlns:a16="http://schemas.microsoft.com/office/drawing/2014/main" id="{38D54D31-E63F-4395-0CEB-0B3EF4BB2F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94265" y="2453834"/>
              <a:ext cx="1076404" cy="9406"/>
            </a:xfrm>
            <a:prstGeom prst="straightConnector1">
              <a:avLst/>
            </a:prstGeom>
            <a:ln w="53975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1" name="TextBox 1030">
              <a:extLst>
                <a:ext uri="{FF2B5EF4-FFF2-40B4-BE49-F238E27FC236}">
                  <a16:creationId xmlns:a16="http://schemas.microsoft.com/office/drawing/2014/main" id="{4362BF07-5007-F0D3-A1D3-C464EE86BC69}"/>
                </a:ext>
              </a:extLst>
            </p:cNvPr>
            <p:cNvSpPr txBox="1"/>
            <p:nvPr/>
          </p:nvSpPr>
          <p:spPr>
            <a:xfrm>
              <a:off x="7870014" y="2084502"/>
              <a:ext cx="957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B0F0"/>
                  </a:solidFill>
                  <a:latin typeface="+mj-lt"/>
                </a:rPr>
                <a:t>FLOW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03E1B72-5610-A15E-1D22-7972583C2932}"/>
              </a:ext>
            </a:extLst>
          </p:cNvPr>
          <p:cNvGrpSpPr/>
          <p:nvPr/>
        </p:nvGrpSpPr>
        <p:grpSpPr>
          <a:xfrm>
            <a:off x="3084659" y="2410946"/>
            <a:ext cx="3982456" cy="1105096"/>
            <a:chOff x="3084659" y="2410946"/>
            <a:chExt cx="3982456" cy="110509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5ACDE03-1EDC-09ED-9C80-D13011DEA4AD}"/>
                </a:ext>
              </a:extLst>
            </p:cNvPr>
            <p:cNvGrpSpPr/>
            <p:nvPr/>
          </p:nvGrpSpPr>
          <p:grpSpPr>
            <a:xfrm>
              <a:off x="5304465" y="2410946"/>
              <a:ext cx="1762650" cy="685035"/>
              <a:chOff x="5304465" y="2410946"/>
              <a:chExt cx="1762650" cy="685035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4654B84-D69C-CA8F-D214-6F0963B5E49F}"/>
                  </a:ext>
                </a:extLst>
              </p:cNvPr>
              <p:cNvSpPr txBox="1"/>
              <p:nvPr/>
            </p:nvSpPr>
            <p:spPr>
              <a:xfrm>
                <a:off x="5456029" y="2410946"/>
                <a:ext cx="16110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chemeClr val="bg1"/>
                    </a:solidFill>
                    <a:latin typeface="+mj-lt"/>
                  </a:rPr>
                  <a:t>HP RESERVOIR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BCE2350-1078-A59A-D07C-9F30BCDEF3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04465" y="2693209"/>
                <a:ext cx="250371" cy="402772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AF6F083-A8F4-3448-216D-A59FA5D803C0}"/>
                </a:ext>
              </a:extLst>
            </p:cNvPr>
            <p:cNvGrpSpPr/>
            <p:nvPr/>
          </p:nvGrpSpPr>
          <p:grpSpPr>
            <a:xfrm>
              <a:off x="3084659" y="3085095"/>
              <a:ext cx="1779582" cy="430947"/>
              <a:chOff x="3084659" y="3085095"/>
              <a:chExt cx="1779582" cy="430947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D06ED4B-1BC7-F799-2350-07D3EB64FB90}"/>
                  </a:ext>
                </a:extLst>
              </p:cNvPr>
              <p:cNvSpPr txBox="1"/>
              <p:nvPr/>
            </p:nvSpPr>
            <p:spPr>
              <a:xfrm>
                <a:off x="3084659" y="3146710"/>
                <a:ext cx="11972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chemeClr val="bg1"/>
                    </a:solidFill>
                    <a:latin typeface="+mj-lt"/>
                  </a:rPr>
                  <a:t>HP INTAKE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D8E68F04-BEFD-6270-C8C0-9D01AB75E0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07327" y="3085095"/>
                <a:ext cx="656914" cy="17526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B474B83-B5D9-5476-CBE6-CF6AB0231681}"/>
              </a:ext>
            </a:extLst>
          </p:cNvPr>
          <p:cNvGrpSpPr/>
          <p:nvPr/>
        </p:nvGrpSpPr>
        <p:grpSpPr>
          <a:xfrm>
            <a:off x="3678360" y="3739937"/>
            <a:ext cx="3970597" cy="1335391"/>
            <a:chOff x="3678360" y="3739937"/>
            <a:chExt cx="3970597" cy="1335391"/>
          </a:xfrm>
        </p:grpSpPr>
        <p:grpSp>
          <p:nvGrpSpPr>
            <p:cNvPr id="1035" name="Group 1034">
              <a:extLst>
                <a:ext uri="{FF2B5EF4-FFF2-40B4-BE49-F238E27FC236}">
                  <a16:creationId xmlns:a16="http://schemas.microsoft.com/office/drawing/2014/main" id="{956E0F95-15D4-C5A1-ED34-6BAAC01AF4D0}"/>
                </a:ext>
              </a:extLst>
            </p:cNvPr>
            <p:cNvGrpSpPr/>
            <p:nvPr/>
          </p:nvGrpSpPr>
          <p:grpSpPr>
            <a:xfrm>
              <a:off x="3678360" y="3739937"/>
              <a:ext cx="1016240" cy="501934"/>
              <a:chOff x="3678360" y="3739937"/>
              <a:chExt cx="1016240" cy="501934"/>
            </a:xfrm>
          </p:grpSpPr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B2C6D62C-C160-3156-EFAF-C7628ACDE8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8907" y="3792058"/>
                <a:ext cx="540727" cy="449813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4" name="TextBox 1033">
                <a:extLst>
                  <a:ext uri="{FF2B5EF4-FFF2-40B4-BE49-F238E27FC236}">
                    <a16:creationId xmlns:a16="http://schemas.microsoft.com/office/drawing/2014/main" id="{EFDEBAC0-FFD8-D642-8844-DAAB9A62F090}"/>
                  </a:ext>
                </a:extLst>
              </p:cNvPr>
              <p:cNvSpPr txBox="1"/>
              <p:nvPr/>
            </p:nvSpPr>
            <p:spPr>
              <a:xfrm rot="19224226">
                <a:off x="3678360" y="3739937"/>
                <a:ext cx="101624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 err="1">
                    <a:solidFill>
                      <a:srgbClr val="00B0F0"/>
                    </a:solidFill>
                    <a:latin typeface="+mj-lt"/>
                  </a:rPr>
                  <a:t>Álfsteinsá</a:t>
                </a:r>
                <a:endParaRPr lang="en-GB" sz="1600" b="1" dirty="0">
                  <a:solidFill>
                    <a:srgbClr val="00B0F0"/>
                  </a:solidFill>
                  <a:latin typeface="+mj-lt"/>
                </a:endParaRPr>
              </a:p>
            </p:txBody>
          </p:sp>
        </p:grpSp>
        <p:grpSp>
          <p:nvGrpSpPr>
            <p:cNvPr id="1037" name="Group 1036">
              <a:extLst>
                <a:ext uri="{FF2B5EF4-FFF2-40B4-BE49-F238E27FC236}">
                  <a16:creationId xmlns:a16="http://schemas.microsoft.com/office/drawing/2014/main" id="{A33F05FE-E734-05E6-2620-D860B369A536}"/>
                </a:ext>
              </a:extLst>
            </p:cNvPr>
            <p:cNvGrpSpPr/>
            <p:nvPr/>
          </p:nvGrpSpPr>
          <p:grpSpPr>
            <a:xfrm>
              <a:off x="5331837" y="4131769"/>
              <a:ext cx="558420" cy="892581"/>
              <a:chOff x="5331837" y="4131769"/>
              <a:chExt cx="558420" cy="892581"/>
            </a:xfrm>
          </p:grpSpPr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08618544-4FE6-C794-BE0A-0339750176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331837" y="4131769"/>
                <a:ext cx="250371" cy="805352"/>
              </a:xfrm>
              <a:prstGeom prst="straightConnector1">
                <a:avLst/>
              </a:prstGeom>
              <a:ln w="50800">
                <a:solidFill>
                  <a:srgbClr val="00B0F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6" name="TextBox 1035">
                <a:extLst>
                  <a:ext uri="{FF2B5EF4-FFF2-40B4-BE49-F238E27FC236}">
                    <a16:creationId xmlns:a16="http://schemas.microsoft.com/office/drawing/2014/main" id="{81DDAB87-B556-9CC5-B80C-3051A6BE684B}"/>
                  </a:ext>
                </a:extLst>
              </p:cNvPr>
              <p:cNvSpPr txBox="1"/>
              <p:nvPr/>
            </p:nvSpPr>
            <p:spPr>
              <a:xfrm rot="4388962">
                <a:off x="5274857" y="4408950"/>
                <a:ext cx="89224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 err="1">
                    <a:solidFill>
                      <a:srgbClr val="00B0F0"/>
                    </a:solidFill>
                    <a:latin typeface="+mj-lt"/>
                  </a:rPr>
                  <a:t>Hornsá</a:t>
                </a:r>
                <a:endParaRPr lang="en-GB" sz="1600" b="1" dirty="0">
                  <a:solidFill>
                    <a:srgbClr val="00B0F0"/>
                  </a:solidFill>
                  <a:latin typeface="+mj-lt"/>
                </a:endParaRPr>
              </a:p>
            </p:txBody>
          </p:sp>
        </p:grpSp>
        <p:grpSp>
          <p:nvGrpSpPr>
            <p:cNvPr id="1041" name="Group 1040">
              <a:extLst>
                <a:ext uri="{FF2B5EF4-FFF2-40B4-BE49-F238E27FC236}">
                  <a16:creationId xmlns:a16="http://schemas.microsoft.com/office/drawing/2014/main" id="{D7FD91C8-B294-8A8B-813C-3D749B2780BA}"/>
                </a:ext>
              </a:extLst>
            </p:cNvPr>
            <p:cNvGrpSpPr/>
            <p:nvPr/>
          </p:nvGrpSpPr>
          <p:grpSpPr>
            <a:xfrm>
              <a:off x="7089769" y="3854814"/>
              <a:ext cx="559188" cy="1220514"/>
              <a:chOff x="7089769" y="3854814"/>
              <a:chExt cx="559188" cy="1220514"/>
            </a:xfrm>
          </p:grpSpPr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31B83B0B-1DC8-8ECD-C725-8FA9C430E9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88012" y="3854814"/>
                <a:ext cx="160945" cy="1220514"/>
              </a:xfrm>
              <a:prstGeom prst="straightConnector1">
                <a:avLst/>
              </a:prstGeom>
              <a:ln w="73025">
                <a:solidFill>
                  <a:srgbClr val="00B0F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0" name="TextBox 1039">
                <a:extLst>
                  <a:ext uri="{FF2B5EF4-FFF2-40B4-BE49-F238E27FC236}">
                    <a16:creationId xmlns:a16="http://schemas.microsoft.com/office/drawing/2014/main" id="{E1398573-69D2-FA16-6DBC-0D9494CF7D54}"/>
                  </a:ext>
                </a:extLst>
              </p:cNvPr>
              <p:cNvSpPr txBox="1"/>
              <p:nvPr/>
            </p:nvSpPr>
            <p:spPr>
              <a:xfrm rot="16680201">
                <a:off x="6865693" y="4328005"/>
                <a:ext cx="8174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solidFill>
                      <a:srgbClr val="00B0F0"/>
                    </a:solidFill>
                    <a:latin typeface="+mj-lt"/>
                  </a:rPr>
                  <a:t>Kaldá</a:t>
                </a:r>
                <a:endParaRPr lang="en-GB" dirty="0">
                  <a:solidFill>
                    <a:srgbClr val="00B0F0"/>
                  </a:solidFill>
                  <a:latin typeface="+mj-lt"/>
                </a:endParaRPr>
              </a:p>
            </p:txBody>
          </p:sp>
        </p:grpSp>
        <p:grpSp>
          <p:nvGrpSpPr>
            <p:cNvPr id="1046" name="Group 1045">
              <a:extLst>
                <a:ext uri="{FF2B5EF4-FFF2-40B4-BE49-F238E27FC236}">
                  <a16:creationId xmlns:a16="http://schemas.microsoft.com/office/drawing/2014/main" id="{91B339B1-4C24-3C73-F14E-D6EBB71A281D}"/>
                </a:ext>
              </a:extLst>
            </p:cNvPr>
            <p:cNvGrpSpPr/>
            <p:nvPr/>
          </p:nvGrpSpPr>
          <p:grpSpPr>
            <a:xfrm>
              <a:off x="6119403" y="3819633"/>
              <a:ext cx="441467" cy="803425"/>
              <a:chOff x="6119403" y="3819633"/>
              <a:chExt cx="441467" cy="803425"/>
            </a:xfrm>
          </p:grpSpPr>
          <p:cxnSp>
            <p:nvCxnSpPr>
              <p:cNvPr id="1043" name="Straight Arrow Connector 1042">
                <a:extLst>
                  <a:ext uri="{FF2B5EF4-FFF2-40B4-BE49-F238E27FC236}">
                    <a16:creationId xmlns:a16="http://schemas.microsoft.com/office/drawing/2014/main" id="{11FEC144-51E3-78CB-8211-09E709B6DD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119403" y="3942163"/>
                <a:ext cx="192315" cy="636064"/>
              </a:xfrm>
              <a:prstGeom prst="straightConnector1">
                <a:avLst/>
              </a:prstGeom>
              <a:ln w="25400">
                <a:solidFill>
                  <a:srgbClr val="00B0F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4" name="TextBox 1043">
                <a:extLst>
                  <a:ext uri="{FF2B5EF4-FFF2-40B4-BE49-F238E27FC236}">
                    <a16:creationId xmlns:a16="http://schemas.microsoft.com/office/drawing/2014/main" id="{060DECF2-278F-2422-AE5D-25616FA2632C}"/>
                  </a:ext>
                </a:extLst>
              </p:cNvPr>
              <p:cNvSpPr txBox="1"/>
              <p:nvPr/>
            </p:nvSpPr>
            <p:spPr>
              <a:xfrm rot="4363831">
                <a:off x="6005269" y="4067457"/>
                <a:ext cx="8034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err="1">
                    <a:solidFill>
                      <a:srgbClr val="00B0F0"/>
                    </a:solidFill>
                    <a:latin typeface="+mj-lt"/>
                  </a:rPr>
                  <a:t>Hornsíki</a:t>
                </a:r>
                <a:endParaRPr lang="en-GB" sz="1400" b="1" dirty="0">
                  <a:solidFill>
                    <a:srgbClr val="00B0F0"/>
                  </a:solidFill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211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C5ABC5-B308-F97A-6573-386623D87629}"/>
              </a:ext>
            </a:extLst>
          </p:cNvPr>
          <p:cNvSpPr txBox="1"/>
          <p:nvPr/>
        </p:nvSpPr>
        <p:spPr>
          <a:xfrm>
            <a:off x="89550" y="1386507"/>
            <a:ext cx="804672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600" b="1" dirty="0"/>
              <a:t>Retrofit spillway structure to permit natural transport of coarse sediment downstream.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9975A1-8AB0-C4AE-285F-1DD89E6A8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66" t="8445" r="46000" b="5334"/>
          <a:stretch/>
        </p:blipFill>
        <p:spPr>
          <a:xfrm>
            <a:off x="8107679" y="1284374"/>
            <a:ext cx="4023360" cy="552263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12D58BE-84F0-56B2-CD5C-C791E1BA8FC3}"/>
              </a:ext>
            </a:extLst>
          </p:cNvPr>
          <p:cNvGrpSpPr/>
          <p:nvPr/>
        </p:nvGrpSpPr>
        <p:grpSpPr>
          <a:xfrm>
            <a:off x="8668139" y="3844212"/>
            <a:ext cx="3895860" cy="2267339"/>
            <a:chOff x="8668139" y="3844212"/>
            <a:chExt cx="3895860" cy="226733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8B3D9B-9981-1C58-CC5C-6DF827C8E6AA}"/>
                </a:ext>
              </a:extLst>
            </p:cNvPr>
            <p:cNvSpPr/>
            <p:nvPr/>
          </p:nvSpPr>
          <p:spPr>
            <a:xfrm>
              <a:off x="8668139" y="3844212"/>
              <a:ext cx="2146041" cy="2267339"/>
            </a:xfrm>
            <a:custGeom>
              <a:avLst/>
              <a:gdLst>
                <a:gd name="connsiteX0" fmla="*/ 1240971 w 2146041"/>
                <a:gd name="connsiteY0" fmla="*/ 139959 h 2267339"/>
                <a:gd name="connsiteX1" fmla="*/ 326571 w 2146041"/>
                <a:gd name="connsiteY1" fmla="*/ 0 h 2267339"/>
                <a:gd name="connsiteX2" fmla="*/ 0 w 2146041"/>
                <a:gd name="connsiteY2" fmla="*/ 643812 h 2267339"/>
                <a:gd name="connsiteX3" fmla="*/ 317241 w 2146041"/>
                <a:gd name="connsiteY3" fmla="*/ 1026368 h 2267339"/>
                <a:gd name="connsiteX4" fmla="*/ 867747 w 2146041"/>
                <a:gd name="connsiteY4" fmla="*/ 1726164 h 2267339"/>
                <a:gd name="connsiteX5" fmla="*/ 1175657 w 2146041"/>
                <a:gd name="connsiteY5" fmla="*/ 2043404 h 2267339"/>
                <a:gd name="connsiteX6" fmla="*/ 1604865 w 2146041"/>
                <a:gd name="connsiteY6" fmla="*/ 2183364 h 2267339"/>
                <a:gd name="connsiteX7" fmla="*/ 2071396 w 2146041"/>
                <a:gd name="connsiteY7" fmla="*/ 2267339 h 2267339"/>
                <a:gd name="connsiteX8" fmla="*/ 2146041 w 2146041"/>
                <a:gd name="connsiteY8" fmla="*/ 1847461 h 2267339"/>
                <a:gd name="connsiteX9" fmla="*/ 2118049 w 2146041"/>
                <a:gd name="connsiteY9" fmla="*/ 1250302 h 2267339"/>
                <a:gd name="connsiteX10" fmla="*/ 1968759 w 2146041"/>
                <a:gd name="connsiteY10" fmla="*/ 830425 h 2267339"/>
                <a:gd name="connsiteX11" fmla="*/ 1707502 w 2146041"/>
                <a:gd name="connsiteY11" fmla="*/ 475861 h 2267339"/>
                <a:gd name="connsiteX12" fmla="*/ 1502228 w 2146041"/>
                <a:gd name="connsiteY12" fmla="*/ 270588 h 2267339"/>
                <a:gd name="connsiteX13" fmla="*/ 1240971 w 2146041"/>
                <a:gd name="connsiteY13" fmla="*/ 139959 h 2267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6041" h="2267339">
                  <a:moveTo>
                    <a:pt x="1240971" y="139959"/>
                  </a:moveTo>
                  <a:lnTo>
                    <a:pt x="326571" y="0"/>
                  </a:lnTo>
                  <a:lnTo>
                    <a:pt x="0" y="643812"/>
                  </a:lnTo>
                  <a:lnTo>
                    <a:pt x="317241" y="1026368"/>
                  </a:lnTo>
                  <a:lnTo>
                    <a:pt x="867747" y="1726164"/>
                  </a:lnTo>
                  <a:lnTo>
                    <a:pt x="1175657" y="2043404"/>
                  </a:lnTo>
                  <a:lnTo>
                    <a:pt x="1604865" y="2183364"/>
                  </a:lnTo>
                  <a:lnTo>
                    <a:pt x="2071396" y="2267339"/>
                  </a:lnTo>
                  <a:lnTo>
                    <a:pt x="2146041" y="1847461"/>
                  </a:lnTo>
                  <a:lnTo>
                    <a:pt x="2118049" y="1250302"/>
                  </a:lnTo>
                  <a:lnTo>
                    <a:pt x="1968759" y="830425"/>
                  </a:lnTo>
                  <a:lnTo>
                    <a:pt x="1707502" y="475861"/>
                  </a:lnTo>
                  <a:lnTo>
                    <a:pt x="1502228" y="270588"/>
                  </a:lnTo>
                  <a:lnTo>
                    <a:pt x="1240971" y="139959"/>
                  </a:lnTo>
                  <a:close/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7E22085-DE9F-D0D4-2361-1F0ACA6658D4}"/>
                </a:ext>
              </a:extLst>
            </p:cNvPr>
            <p:cNvSpPr txBox="1"/>
            <p:nvPr/>
          </p:nvSpPr>
          <p:spPr>
            <a:xfrm>
              <a:off x="10623439" y="3937140"/>
              <a:ext cx="19405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Main zone of sediment accumulation</a:t>
              </a: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FE3C945F-B586-4758-6947-8F6B8A57D874}"/>
              </a:ext>
            </a:extLst>
          </p:cNvPr>
          <p:cNvSpPr txBox="1">
            <a:spLocks/>
          </p:cNvSpPr>
          <p:nvPr/>
        </p:nvSpPr>
        <p:spPr>
          <a:xfrm>
            <a:off x="2951384" y="41621"/>
            <a:ext cx="934141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GB" sz="4400" b="1">
                <a:solidFill>
                  <a:srgbClr val="0070C0"/>
                </a:solidFill>
                <a:latin typeface="+mn-lt"/>
              </a:rPr>
              <a:t>Andakílsá – sediment management/ ‘dam retrofit’</a:t>
            </a:r>
            <a:endParaRPr lang="en-GB" sz="4400" b="1" dirty="0">
              <a:solidFill>
                <a:srgbClr val="0070C0"/>
              </a:solidFill>
              <a:latin typeface="+mn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7C37BC5-7F3C-9758-E695-3D415EF20349}"/>
              </a:ext>
            </a:extLst>
          </p:cNvPr>
          <p:cNvCxnSpPr>
            <a:cxnSpLocks/>
          </p:cNvCxnSpPr>
          <p:nvPr/>
        </p:nvCxnSpPr>
        <p:spPr>
          <a:xfrm flipH="1">
            <a:off x="8595360" y="3830320"/>
            <a:ext cx="304800" cy="629920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44FBCC5-FF35-86A3-8321-ED9FEDD30990}"/>
              </a:ext>
            </a:extLst>
          </p:cNvPr>
          <p:cNvSpPr txBox="1"/>
          <p:nvPr/>
        </p:nvSpPr>
        <p:spPr>
          <a:xfrm>
            <a:off x="8136270" y="3190935"/>
            <a:ext cx="2773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F0"/>
                </a:solidFill>
              </a:rPr>
              <a:t>Retrofit variable elevation invert at spillway crest</a:t>
            </a:r>
          </a:p>
        </p:txBody>
      </p:sp>
      <p:pic>
        <p:nvPicPr>
          <p:cNvPr id="12" name="Picture 11" descr="A picture containing outdoor, sky, water, grass&#10;&#10;Description automatically generated">
            <a:extLst>
              <a:ext uri="{FF2B5EF4-FFF2-40B4-BE49-F238E27FC236}">
                <a16:creationId xmlns:a16="http://schemas.microsoft.com/office/drawing/2014/main" id="{6BF401EB-BFEB-9096-CEF0-42739F2C8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65" y="2261225"/>
            <a:ext cx="5864040" cy="439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7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C5ABC5-B308-F97A-6573-386623D87629}"/>
              </a:ext>
            </a:extLst>
          </p:cNvPr>
          <p:cNvSpPr txBox="1"/>
          <p:nvPr/>
        </p:nvSpPr>
        <p:spPr>
          <a:xfrm>
            <a:off x="89550" y="1386507"/>
            <a:ext cx="80467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600" b="1" dirty="0"/>
              <a:t>Retrofit spillway structure to permit natural transport of coarse sediment downstream.</a:t>
            </a:r>
          </a:p>
          <a:p>
            <a:pPr lvl="1"/>
            <a:r>
              <a:rPr lang="en-GB" sz="2800" dirty="0">
                <a:solidFill>
                  <a:srgbClr val="FF0000"/>
                </a:solidFill>
              </a:rPr>
              <a:t>Lower spillway crest elevation during sufficiently high flow events</a:t>
            </a:r>
          </a:p>
          <a:p>
            <a:pPr lvl="1"/>
            <a:r>
              <a:rPr lang="en-GB" sz="2800" dirty="0">
                <a:solidFill>
                  <a:srgbClr val="FF0000"/>
                </a:solidFill>
              </a:rPr>
              <a:t>→ increased water surface slope/ energy gradient</a:t>
            </a:r>
          </a:p>
          <a:p>
            <a:pPr lvl="1"/>
            <a:r>
              <a:rPr lang="en-GB" sz="2800" dirty="0">
                <a:solidFill>
                  <a:srgbClr val="FF0000"/>
                </a:solidFill>
              </a:rPr>
              <a:t>→ transport of coarse sediment over spillway crest and downstream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9975A1-8AB0-C4AE-285F-1DD89E6A8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66" t="8445" r="46000" b="5334"/>
          <a:stretch/>
        </p:blipFill>
        <p:spPr>
          <a:xfrm>
            <a:off x="8107679" y="1284374"/>
            <a:ext cx="4023360" cy="552263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12D58BE-84F0-56B2-CD5C-C791E1BA8FC3}"/>
              </a:ext>
            </a:extLst>
          </p:cNvPr>
          <p:cNvGrpSpPr/>
          <p:nvPr/>
        </p:nvGrpSpPr>
        <p:grpSpPr>
          <a:xfrm>
            <a:off x="8668139" y="3844212"/>
            <a:ext cx="3895860" cy="2267339"/>
            <a:chOff x="8668139" y="3844212"/>
            <a:chExt cx="3895860" cy="226733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8B3D9B-9981-1C58-CC5C-6DF827C8E6AA}"/>
                </a:ext>
              </a:extLst>
            </p:cNvPr>
            <p:cNvSpPr/>
            <p:nvPr/>
          </p:nvSpPr>
          <p:spPr>
            <a:xfrm>
              <a:off x="8668139" y="3844212"/>
              <a:ext cx="2146041" cy="2267339"/>
            </a:xfrm>
            <a:custGeom>
              <a:avLst/>
              <a:gdLst>
                <a:gd name="connsiteX0" fmla="*/ 1240971 w 2146041"/>
                <a:gd name="connsiteY0" fmla="*/ 139959 h 2267339"/>
                <a:gd name="connsiteX1" fmla="*/ 326571 w 2146041"/>
                <a:gd name="connsiteY1" fmla="*/ 0 h 2267339"/>
                <a:gd name="connsiteX2" fmla="*/ 0 w 2146041"/>
                <a:gd name="connsiteY2" fmla="*/ 643812 h 2267339"/>
                <a:gd name="connsiteX3" fmla="*/ 317241 w 2146041"/>
                <a:gd name="connsiteY3" fmla="*/ 1026368 h 2267339"/>
                <a:gd name="connsiteX4" fmla="*/ 867747 w 2146041"/>
                <a:gd name="connsiteY4" fmla="*/ 1726164 h 2267339"/>
                <a:gd name="connsiteX5" fmla="*/ 1175657 w 2146041"/>
                <a:gd name="connsiteY5" fmla="*/ 2043404 h 2267339"/>
                <a:gd name="connsiteX6" fmla="*/ 1604865 w 2146041"/>
                <a:gd name="connsiteY6" fmla="*/ 2183364 h 2267339"/>
                <a:gd name="connsiteX7" fmla="*/ 2071396 w 2146041"/>
                <a:gd name="connsiteY7" fmla="*/ 2267339 h 2267339"/>
                <a:gd name="connsiteX8" fmla="*/ 2146041 w 2146041"/>
                <a:gd name="connsiteY8" fmla="*/ 1847461 h 2267339"/>
                <a:gd name="connsiteX9" fmla="*/ 2118049 w 2146041"/>
                <a:gd name="connsiteY9" fmla="*/ 1250302 h 2267339"/>
                <a:gd name="connsiteX10" fmla="*/ 1968759 w 2146041"/>
                <a:gd name="connsiteY10" fmla="*/ 830425 h 2267339"/>
                <a:gd name="connsiteX11" fmla="*/ 1707502 w 2146041"/>
                <a:gd name="connsiteY11" fmla="*/ 475861 h 2267339"/>
                <a:gd name="connsiteX12" fmla="*/ 1502228 w 2146041"/>
                <a:gd name="connsiteY12" fmla="*/ 270588 h 2267339"/>
                <a:gd name="connsiteX13" fmla="*/ 1240971 w 2146041"/>
                <a:gd name="connsiteY13" fmla="*/ 139959 h 2267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6041" h="2267339">
                  <a:moveTo>
                    <a:pt x="1240971" y="139959"/>
                  </a:moveTo>
                  <a:lnTo>
                    <a:pt x="326571" y="0"/>
                  </a:lnTo>
                  <a:lnTo>
                    <a:pt x="0" y="643812"/>
                  </a:lnTo>
                  <a:lnTo>
                    <a:pt x="317241" y="1026368"/>
                  </a:lnTo>
                  <a:lnTo>
                    <a:pt x="867747" y="1726164"/>
                  </a:lnTo>
                  <a:lnTo>
                    <a:pt x="1175657" y="2043404"/>
                  </a:lnTo>
                  <a:lnTo>
                    <a:pt x="1604865" y="2183364"/>
                  </a:lnTo>
                  <a:lnTo>
                    <a:pt x="2071396" y="2267339"/>
                  </a:lnTo>
                  <a:lnTo>
                    <a:pt x="2146041" y="1847461"/>
                  </a:lnTo>
                  <a:lnTo>
                    <a:pt x="2118049" y="1250302"/>
                  </a:lnTo>
                  <a:lnTo>
                    <a:pt x="1968759" y="830425"/>
                  </a:lnTo>
                  <a:lnTo>
                    <a:pt x="1707502" y="475861"/>
                  </a:lnTo>
                  <a:lnTo>
                    <a:pt x="1502228" y="270588"/>
                  </a:lnTo>
                  <a:lnTo>
                    <a:pt x="1240971" y="139959"/>
                  </a:lnTo>
                  <a:close/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7E22085-DE9F-D0D4-2361-1F0ACA6658D4}"/>
                </a:ext>
              </a:extLst>
            </p:cNvPr>
            <p:cNvSpPr txBox="1"/>
            <p:nvPr/>
          </p:nvSpPr>
          <p:spPr>
            <a:xfrm>
              <a:off x="10623439" y="3937140"/>
              <a:ext cx="19405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Main zone of sediment accumulation</a:t>
              </a: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FE3C945F-B586-4758-6947-8F6B8A57D874}"/>
              </a:ext>
            </a:extLst>
          </p:cNvPr>
          <p:cNvSpPr txBox="1">
            <a:spLocks/>
          </p:cNvSpPr>
          <p:nvPr/>
        </p:nvSpPr>
        <p:spPr>
          <a:xfrm>
            <a:off x="2951384" y="41621"/>
            <a:ext cx="934141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GB" sz="4400" b="1">
                <a:solidFill>
                  <a:srgbClr val="0070C0"/>
                </a:solidFill>
                <a:latin typeface="+mn-lt"/>
              </a:rPr>
              <a:t>Andakílsá – sediment management/ ‘dam retrofit’</a:t>
            </a:r>
            <a:endParaRPr lang="en-GB" sz="4400" b="1" dirty="0">
              <a:solidFill>
                <a:srgbClr val="0070C0"/>
              </a:solidFill>
              <a:latin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DAB3D6-B43C-98AC-601D-FF037EF4751F}"/>
              </a:ext>
            </a:extLst>
          </p:cNvPr>
          <p:cNvGrpSpPr/>
          <p:nvPr/>
        </p:nvGrpSpPr>
        <p:grpSpPr>
          <a:xfrm>
            <a:off x="8136270" y="3190935"/>
            <a:ext cx="2773680" cy="1269305"/>
            <a:chOff x="8136270" y="3190935"/>
            <a:chExt cx="2773680" cy="1269305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97C37BC5-7F3C-9758-E695-3D415EF203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5360" y="3830320"/>
              <a:ext cx="304800" cy="629920"/>
            </a:xfrm>
            <a:prstGeom prst="line">
              <a:avLst/>
            </a:prstGeom>
            <a:ln w="38100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44FBCC5-FF35-86A3-8321-ED9FEDD30990}"/>
                </a:ext>
              </a:extLst>
            </p:cNvPr>
            <p:cNvSpPr txBox="1"/>
            <p:nvPr/>
          </p:nvSpPr>
          <p:spPr>
            <a:xfrm>
              <a:off x="8136270" y="3190935"/>
              <a:ext cx="2773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B0F0"/>
                  </a:solidFill>
                </a:rPr>
                <a:t>Retrofit variable elevation invert at spillway crest</a:t>
              </a:r>
            </a:p>
          </p:txBody>
        </p:sp>
      </p:grpSp>
      <p:sp>
        <p:nvSpPr>
          <p:cNvPr id="2" name="Arrow: Right 1">
            <a:extLst>
              <a:ext uri="{FF2B5EF4-FFF2-40B4-BE49-F238E27FC236}">
                <a16:creationId xmlns:a16="http://schemas.microsoft.com/office/drawing/2014/main" id="{23BE6480-3BFA-4D67-8FDB-600ED1F5D121}"/>
              </a:ext>
            </a:extLst>
          </p:cNvPr>
          <p:cNvSpPr/>
          <p:nvPr/>
        </p:nvSpPr>
        <p:spPr>
          <a:xfrm rot="12554524">
            <a:off x="8356161" y="3920266"/>
            <a:ext cx="755462" cy="41794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89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9F2FC4E-D031-CA13-B6C0-24CE4F4AE7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85392"/>
            <a:ext cx="4415657" cy="5508000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8D7FF98-9D4E-4C42-9CE3-41A78139A6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4103790"/>
              </p:ext>
            </p:extLst>
          </p:nvPr>
        </p:nvGraphicFramePr>
        <p:xfrm>
          <a:off x="4599384" y="3329871"/>
          <a:ext cx="7217229" cy="3838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7215C46-3A26-1A77-BF88-853DA029D6DE}"/>
              </a:ext>
            </a:extLst>
          </p:cNvPr>
          <p:cNvSpPr txBox="1"/>
          <p:nvPr/>
        </p:nvSpPr>
        <p:spPr>
          <a:xfrm>
            <a:off x="375387" y="3943437"/>
            <a:ext cx="928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spillway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E0985F-C95D-8160-A6E7-7861F81BBE24}"/>
              </a:ext>
            </a:extLst>
          </p:cNvPr>
          <p:cNvSpPr txBox="1"/>
          <p:nvPr/>
        </p:nvSpPr>
        <p:spPr>
          <a:xfrm>
            <a:off x="1577902" y="2257874"/>
            <a:ext cx="1606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turbine offtake</a:t>
            </a:r>
            <a:endParaRPr lang="en-GB" dirty="0"/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B4F7A649-035A-80B3-7FC1-6F4C58F79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7236" y="42204"/>
            <a:ext cx="8763105" cy="1325563"/>
          </a:xfrm>
        </p:spPr>
        <p:txBody>
          <a:bodyPr/>
          <a:lstStyle/>
          <a:p>
            <a:r>
              <a:rPr lang="en-US" b="1" dirty="0" err="1">
                <a:solidFill>
                  <a:srgbClr val="0070C0"/>
                </a:solidFill>
                <a:latin typeface="+mn-lt"/>
              </a:rPr>
              <a:t>Andakilsa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reservoir sediment transport modelling</a:t>
            </a:r>
            <a:endParaRPr lang="en-GB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446ADC-98FD-4D35-6388-2D692F51D3E5}"/>
              </a:ext>
            </a:extLst>
          </p:cNvPr>
          <p:cNvSpPr txBox="1"/>
          <p:nvPr/>
        </p:nvSpPr>
        <p:spPr>
          <a:xfrm>
            <a:off x="3237236" y="1218717"/>
            <a:ext cx="89547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Hypothetical design case</a:t>
            </a:r>
            <a:r>
              <a:rPr lang="en-US" sz="2400" b="1" dirty="0"/>
              <a:t> (2 m variable head spillway crest):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Greatly increased transport of sediment over spillway, much reduced deposition in reservoir.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Stresses capable of transport of bedload over spillway → supply to downstream reach → channel equilibrium?</a:t>
            </a:r>
            <a:endParaRPr lang="en-GB" sz="2400" b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DC22F5-7442-438C-0742-EA9276E4BD1A}"/>
              </a:ext>
            </a:extLst>
          </p:cNvPr>
          <p:cNvGrpSpPr/>
          <p:nvPr/>
        </p:nvGrpSpPr>
        <p:grpSpPr>
          <a:xfrm>
            <a:off x="7618788" y="4715953"/>
            <a:ext cx="4381552" cy="923330"/>
            <a:chOff x="7618788" y="4715953"/>
            <a:chExt cx="4381552" cy="92333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A10CA37-5CB9-9A52-C95E-B2CFB5BA5D64}"/>
                </a:ext>
              </a:extLst>
            </p:cNvPr>
            <p:cNvSpPr txBox="1"/>
            <p:nvPr/>
          </p:nvSpPr>
          <p:spPr>
            <a:xfrm>
              <a:off x="8561815" y="4715953"/>
              <a:ext cx="34385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Need to match this to requirements of downstream channel for equilibrium conditions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BC8E001-6C5A-6067-4221-EAEA11C5D0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18788" y="5010150"/>
              <a:ext cx="1020387" cy="39052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Arrow: Right 7">
            <a:extLst>
              <a:ext uri="{FF2B5EF4-FFF2-40B4-BE49-F238E27FC236}">
                <a16:creationId xmlns:a16="http://schemas.microsoft.com/office/drawing/2014/main" id="{83D60CF4-2E45-1EA6-16CF-AA9F703D51B1}"/>
              </a:ext>
            </a:extLst>
          </p:cNvPr>
          <p:cNvSpPr/>
          <p:nvPr/>
        </p:nvSpPr>
        <p:spPr>
          <a:xfrm rot="12554524">
            <a:off x="1107535" y="3757873"/>
            <a:ext cx="529904" cy="2192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55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rt&#10;&#10;Description automatically generated">
            <a:extLst>
              <a:ext uri="{FF2B5EF4-FFF2-40B4-BE49-F238E27FC236}">
                <a16:creationId xmlns:a16="http://schemas.microsoft.com/office/drawing/2014/main" id="{5D0B5256-E4BD-4B90-9716-5BC7342D4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11" y="1552352"/>
            <a:ext cx="6789531" cy="50786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DBD5F1-7933-4712-A15A-6030FD6D4BA2}"/>
              </a:ext>
            </a:extLst>
          </p:cNvPr>
          <p:cNvSpPr txBox="1"/>
          <p:nvPr/>
        </p:nvSpPr>
        <p:spPr>
          <a:xfrm>
            <a:off x="7183011" y="1417948"/>
            <a:ext cx="47667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Dam interrupting sediment transport</a:t>
            </a:r>
          </a:p>
          <a:p>
            <a:endParaRPr lang="en-US" sz="2400" b="1" dirty="0"/>
          </a:p>
          <a:p>
            <a:r>
              <a:rPr lang="en-US" sz="2400" b="1" dirty="0"/>
              <a:t>Project aimed to design for the reintroduction of this lost sediment, for benefit to instream ecology while considering practical constraints.</a:t>
            </a:r>
          </a:p>
          <a:p>
            <a:endParaRPr lang="en-US" sz="2400" b="1" dirty="0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A66B6845-12E2-4ADE-9B78-0D6683AB4F5E}"/>
              </a:ext>
            </a:extLst>
          </p:cNvPr>
          <p:cNvSpPr/>
          <p:nvPr/>
        </p:nvSpPr>
        <p:spPr>
          <a:xfrm>
            <a:off x="2776871" y="1941106"/>
            <a:ext cx="4306186" cy="22328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B93BF7-830D-464C-AA00-6FA6057E0A83}"/>
              </a:ext>
            </a:extLst>
          </p:cNvPr>
          <p:cNvSpPr txBox="1"/>
          <p:nvPr/>
        </p:nvSpPr>
        <p:spPr>
          <a:xfrm>
            <a:off x="7083057" y="4607327"/>
            <a:ext cx="5108942" cy="156966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Morphodynamic</a:t>
            </a:r>
            <a:r>
              <a:rPr lang="en-US" sz="2400" b="1" dirty="0"/>
              <a:t> model used to predict transport and depositional reaches, determine best locations for sediment augmentation.</a:t>
            </a:r>
            <a:endParaRPr lang="en-GB" sz="2400" b="1" dirty="0"/>
          </a:p>
        </p:txBody>
      </p:sp>
      <p:pic>
        <p:nvPicPr>
          <p:cNvPr id="3" name="Picture 2" descr="A picture containing outdoor, water&#10;&#10;Description automatically generated">
            <a:extLst>
              <a:ext uri="{FF2B5EF4-FFF2-40B4-BE49-F238E27FC236}">
                <a16:creationId xmlns:a16="http://schemas.microsoft.com/office/drawing/2014/main" id="{92DE8E9A-575C-C707-EB05-9E9E378CF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5" y="2209346"/>
            <a:ext cx="3499896" cy="2624922"/>
          </a:xfrm>
          <a:prstGeom prst="rect">
            <a:avLst/>
          </a:prstGeom>
        </p:spPr>
      </p:pic>
      <p:sp>
        <p:nvSpPr>
          <p:cNvPr id="18" name="Title 9">
            <a:extLst>
              <a:ext uri="{FF2B5EF4-FFF2-40B4-BE49-F238E27FC236}">
                <a16:creationId xmlns:a16="http://schemas.microsoft.com/office/drawing/2014/main" id="{BA6E6FA1-260B-980E-4865-B3B8E9D3A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7236" y="42204"/>
            <a:ext cx="8763105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River Shin – habitat mitigation/ sediment management</a:t>
            </a:r>
            <a:endParaRPr lang="en-GB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985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EAC2C8-CCD1-4687-A453-FD6EECD7D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048" y="1557764"/>
            <a:ext cx="6793904" cy="490609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3D805EC-B0D9-4CC4-A78D-4E6A17EB6EDC}"/>
              </a:ext>
            </a:extLst>
          </p:cNvPr>
          <p:cNvCxnSpPr>
            <a:cxnSpLocks/>
          </p:cNvCxnSpPr>
          <p:nvPr/>
        </p:nvCxnSpPr>
        <p:spPr>
          <a:xfrm flipH="1">
            <a:off x="4033520" y="3820160"/>
            <a:ext cx="5140960" cy="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E825BD-59F8-4E12-88C3-AFFB58E55CE8}"/>
              </a:ext>
            </a:extLst>
          </p:cNvPr>
          <p:cNvCxnSpPr>
            <a:cxnSpLocks/>
          </p:cNvCxnSpPr>
          <p:nvPr/>
        </p:nvCxnSpPr>
        <p:spPr>
          <a:xfrm flipV="1">
            <a:off x="4033520" y="3820160"/>
            <a:ext cx="0" cy="1802874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04B3D0-BA8B-4AA4-A06C-0881E3C9FD8B}"/>
              </a:ext>
            </a:extLst>
          </p:cNvPr>
          <p:cNvGrpSpPr/>
          <p:nvPr/>
        </p:nvGrpSpPr>
        <p:grpSpPr>
          <a:xfrm>
            <a:off x="1103583" y="4564841"/>
            <a:ext cx="2929936" cy="1200330"/>
            <a:chOff x="2289374" y="4564841"/>
            <a:chExt cx="1744146" cy="120033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53C918-8562-438B-8DEC-8E555F58ADA8}"/>
                </a:ext>
              </a:extLst>
            </p:cNvPr>
            <p:cNvSpPr txBox="1"/>
            <p:nvPr/>
          </p:nvSpPr>
          <p:spPr>
            <a:xfrm>
              <a:off x="2289374" y="4564842"/>
              <a:ext cx="14688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70C0"/>
                  </a:solidFill>
                </a:rPr>
                <a:t>~3% AEP (or 35-year) event for geomorphic flows due to modified hydrology 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792F500-FC47-4481-B483-EDD117C627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4372" y="4564841"/>
              <a:ext cx="499148" cy="156756"/>
            </a:xfrm>
            <a:prstGeom prst="line">
              <a:avLst/>
            </a:prstGeom>
            <a:ln w="158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B38D84-EE24-465F-ACB6-0B15A3515AC0}"/>
              </a:ext>
            </a:extLst>
          </p:cNvPr>
          <p:cNvGrpSpPr/>
          <p:nvPr/>
        </p:nvGrpSpPr>
        <p:grpSpPr>
          <a:xfrm>
            <a:off x="9174480" y="2851031"/>
            <a:ext cx="2984959" cy="969129"/>
            <a:chOff x="4033520" y="4653905"/>
            <a:chExt cx="2984959" cy="96912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B4F8866-708E-4381-97C4-3D697E0A36A6}"/>
                </a:ext>
              </a:extLst>
            </p:cNvPr>
            <p:cNvSpPr txBox="1"/>
            <p:nvPr/>
          </p:nvSpPr>
          <p:spPr>
            <a:xfrm>
              <a:off x="4326420" y="4653905"/>
              <a:ext cx="269205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4B12A"/>
                  </a:solidFill>
                </a:rPr>
                <a:t>50% AEP or 2-year event – natural ‘geomorphic flows’ start here… 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77DE356-C088-4F7C-A99F-76511F8514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3520" y="5223641"/>
              <a:ext cx="380825" cy="399393"/>
            </a:xfrm>
            <a:prstGeom prst="line">
              <a:avLst/>
            </a:prstGeom>
            <a:ln w="15875">
              <a:solidFill>
                <a:srgbClr val="F4B1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90B6E73-4D17-4AD5-9B37-CE544F8D7E0B}"/>
              </a:ext>
            </a:extLst>
          </p:cNvPr>
          <p:cNvGrpSpPr/>
          <p:nvPr/>
        </p:nvGrpSpPr>
        <p:grpSpPr>
          <a:xfrm>
            <a:off x="4033519" y="3827436"/>
            <a:ext cx="5140961" cy="646331"/>
            <a:chOff x="4033519" y="3820160"/>
            <a:chExt cx="5140961" cy="646331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40D9BDF-D74E-4A13-98F2-9FE310F017D4}"/>
                </a:ext>
              </a:extLst>
            </p:cNvPr>
            <p:cNvCxnSpPr>
              <a:cxnSpLocks/>
            </p:cNvCxnSpPr>
            <p:nvPr/>
          </p:nvCxnSpPr>
          <p:spPr>
            <a:xfrm>
              <a:off x="4033519" y="3820160"/>
              <a:ext cx="5140961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834763A-EB78-4339-A59C-98DA3B8DE83E}"/>
                </a:ext>
              </a:extLst>
            </p:cNvPr>
            <p:cNvSpPr txBox="1"/>
            <p:nvPr/>
          </p:nvSpPr>
          <p:spPr>
            <a:xfrm>
              <a:off x="5149760" y="3820160"/>
              <a:ext cx="28411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</a:rPr>
                <a:t>Very little geomorphic work in modified river!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C46DCD2-44D4-4B61-A76C-0F33F8EA05FB}"/>
              </a:ext>
            </a:extLst>
          </p:cNvPr>
          <p:cNvGrpSpPr/>
          <p:nvPr/>
        </p:nvGrpSpPr>
        <p:grpSpPr>
          <a:xfrm>
            <a:off x="8125763" y="4139718"/>
            <a:ext cx="3995217" cy="1807878"/>
            <a:chOff x="8125763" y="4139718"/>
            <a:chExt cx="3995217" cy="1807878"/>
          </a:xfrm>
        </p:grpSpPr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93A663DF-D42C-4AF8-887C-BCDE8F9451B1}"/>
                </a:ext>
              </a:extLst>
            </p:cNvPr>
            <p:cNvSpPr/>
            <p:nvPr/>
          </p:nvSpPr>
          <p:spPr>
            <a:xfrm rot="850973">
              <a:off x="8125763" y="4139718"/>
              <a:ext cx="1232353" cy="57975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7CBC67D-086A-4FC3-9B8F-F55947FF3824}"/>
                </a:ext>
              </a:extLst>
            </p:cNvPr>
            <p:cNvSpPr txBox="1"/>
            <p:nvPr/>
          </p:nvSpPr>
          <p:spPr>
            <a:xfrm>
              <a:off x="9428922" y="4193270"/>
              <a:ext cx="269205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‘DIG AND DUMP’ APPROACH NOT APPROPRIATE – NEED TO PLACE SEDIMENTS IN ECOLOGICALLY APPROPRIATE LOCATIONS</a:t>
              </a:r>
            </a:p>
          </p:txBody>
        </p:sp>
      </p:grpSp>
      <p:sp>
        <p:nvSpPr>
          <p:cNvPr id="6" name="Title 9">
            <a:extLst>
              <a:ext uri="{FF2B5EF4-FFF2-40B4-BE49-F238E27FC236}">
                <a16:creationId xmlns:a16="http://schemas.microsoft.com/office/drawing/2014/main" id="{9435ABD3-257D-0203-78CA-971581FF0DCC}"/>
              </a:ext>
            </a:extLst>
          </p:cNvPr>
          <p:cNvSpPr txBox="1">
            <a:spLocks/>
          </p:cNvSpPr>
          <p:nvPr/>
        </p:nvSpPr>
        <p:spPr>
          <a:xfrm>
            <a:off x="3050624" y="21929"/>
            <a:ext cx="87631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  <a:latin typeface="+mn-lt"/>
              </a:rPr>
              <a:t>River Shin – habitat mitigation/ sediment management</a:t>
            </a:r>
            <a:endParaRPr lang="en-GB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36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80BFF7-F2BE-4D4A-B4B1-188E088EDAE6}"/>
              </a:ext>
            </a:extLst>
          </p:cNvPr>
          <p:cNvSpPr txBox="1"/>
          <p:nvPr/>
        </p:nvSpPr>
        <p:spPr>
          <a:xfrm>
            <a:off x="876300" y="1525132"/>
            <a:ext cx="4800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Where should sediment be placed downstream of dam to improve habitat conditions?</a:t>
            </a:r>
          </a:p>
          <a:p>
            <a:endParaRPr lang="en-US" sz="2400" b="1" dirty="0"/>
          </a:p>
          <a:p>
            <a:r>
              <a:rPr lang="en-US" sz="2400" b="1" dirty="0"/>
              <a:t>2D </a:t>
            </a:r>
            <a:r>
              <a:rPr lang="en-US" sz="2400" b="1" dirty="0" err="1"/>
              <a:t>morphodynamic</a:t>
            </a:r>
            <a:r>
              <a:rPr lang="en-US" sz="2400" b="1" dirty="0"/>
              <a:t> modelling identifies areas appropriate for sediment augmentation</a:t>
            </a:r>
            <a:endParaRPr lang="en-GB" sz="24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BA3CAC3-75F9-B3D5-74EE-F68CCE39E7D0}"/>
              </a:ext>
            </a:extLst>
          </p:cNvPr>
          <p:cNvGrpSpPr/>
          <p:nvPr/>
        </p:nvGrpSpPr>
        <p:grpSpPr>
          <a:xfrm>
            <a:off x="968640" y="4926578"/>
            <a:ext cx="4937508" cy="1200329"/>
            <a:chOff x="6944207" y="3530377"/>
            <a:chExt cx="4034812" cy="120032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FEF2301-019B-48BF-A0EC-C69D0B887E10}"/>
                </a:ext>
              </a:extLst>
            </p:cNvPr>
            <p:cNvSpPr/>
            <p:nvPr/>
          </p:nvSpPr>
          <p:spPr>
            <a:xfrm>
              <a:off x="6944207" y="3642273"/>
              <a:ext cx="587829" cy="849086"/>
            </a:xfrm>
            <a:custGeom>
              <a:avLst/>
              <a:gdLst>
                <a:gd name="connsiteX0" fmla="*/ 239486 w 587829"/>
                <a:gd name="connsiteY0" fmla="*/ 0 h 849086"/>
                <a:gd name="connsiteX1" fmla="*/ 108857 w 587829"/>
                <a:gd name="connsiteY1" fmla="*/ 272143 h 849086"/>
                <a:gd name="connsiteX2" fmla="*/ 32657 w 587829"/>
                <a:gd name="connsiteY2" fmla="*/ 566057 h 849086"/>
                <a:gd name="connsiteX3" fmla="*/ 0 w 587829"/>
                <a:gd name="connsiteY3" fmla="*/ 827314 h 849086"/>
                <a:gd name="connsiteX4" fmla="*/ 413657 w 587829"/>
                <a:gd name="connsiteY4" fmla="*/ 849086 h 849086"/>
                <a:gd name="connsiteX5" fmla="*/ 446314 w 587829"/>
                <a:gd name="connsiteY5" fmla="*/ 468086 h 849086"/>
                <a:gd name="connsiteX6" fmla="*/ 544286 w 587829"/>
                <a:gd name="connsiteY6" fmla="*/ 217714 h 849086"/>
                <a:gd name="connsiteX7" fmla="*/ 587829 w 587829"/>
                <a:gd name="connsiteY7" fmla="*/ 119743 h 849086"/>
                <a:gd name="connsiteX8" fmla="*/ 239486 w 587829"/>
                <a:gd name="connsiteY8" fmla="*/ 0 h 84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7829" h="849086">
                  <a:moveTo>
                    <a:pt x="239486" y="0"/>
                  </a:moveTo>
                  <a:lnTo>
                    <a:pt x="108857" y="272143"/>
                  </a:lnTo>
                  <a:lnTo>
                    <a:pt x="32657" y="566057"/>
                  </a:lnTo>
                  <a:lnTo>
                    <a:pt x="0" y="827314"/>
                  </a:lnTo>
                  <a:lnTo>
                    <a:pt x="413657" y="849086"/>
                  </a:lnTo>
                  <a:lnTo>
                    <a:pt x="446314" y="468086"/>
                  </a:lnTo>
                  <a:lnTo>
                    <a:pt x="544286" y="217714"/>
                  </a:lnTo>
                  <a:lnTo>
                    <a:pt x="587829" y="119743"/>
                  </a:lnTo>
                  <a:lnTo>
                    <a:pt x="239486" y="0"/>
                  </a:lnTo>
                  <a:close/>
                </a:path>
              </a:pathLst>
            </a:custGeom>
            <a:noFill/>
            <a:ln>
              <a:solidFill>
                <a:srgbClr val="BB03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DB21BBA-AD22-4E56-9B32-34C3FEF0BBBD}"/>
                </a:ext>
              </a:extLst>
            </p:cNvPr>
            <p:cNvSpPr txBox="1"/>
            <p:nvPr/>
          </p:nvSpPr>
          <p:spPr>
            <a:xfrm>
              <a:off x="7574828" y="3530377"/>
              <a:ext cx="34041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Regions identified by landowner suitable for sediment addition</a:t>
              </a:r>
              <a:endParaRPr lang="en-GB" sz="2400" b="1" dirty="0"/>
            </a:p>
          </p:txBody>
        </p:sp>
      </p:grpSp>
      <p:pic>
        <p:nvPicPr>
          <p:cNvPr id="4" name="Picture 3" descr="Map&#10;&#10;Description automatically generated with low confidence">
            <a:extLst>
              <a:ext uri="{FF2B5EF4-FFF2-40B4-BE49-F238E27FC236}">
                <a16:creationId xmlns:a16="http://schemas.microsoft.com/office/drawing/2014/main" id="{76E2C7BA-6CA1-8A24-6A2C-5C46A9958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39824"/>
            <a:ext cx="2872971" cy="5469900"/>
          </a:xfrm>
          <a:prstGeom prst="rect">
            <a:avLst/>
          </a:prstGeom>
        </p:spPr>
      </p:pic>
      <p:pic>
        <p:nvPicPr>
          <p:cNvPr id="16" name="Picture 15" descr="Map&#10;&#10;Description automatically generated with medium confidence">
            <a:extLst>
              <a:ext uri="{FF2B5EF4-FFF2-40B4-BE49-F238E27FC236}">
                <a16:creationId xmlns:a16="http://schemas.microsoft.com/office/drawing/2014/main" id="{E072E6EA-0DC9-EDF8-C688-96C0B3C5F4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2" t="19556" r="44934" b="17551"/>
          <a:stretch/>
        </p:blipFill>
        <p:spPr>
          <a:xfrm>
            <a:off x="9340391" y="1362081"/>
            <a:ext cx="2050114" cy="54739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4131C9-5FFF-1DC7-84DC-8FFF799C350E}"/>
              </a:ext>
            </a:extLst>
          </p:cNvPr>
          <p:cNvSpPr txBox="1"/>
          <p:nvPr/>
        </p:nvSpPr>
        <p:spPr>
          <a:xfrm>
            <a:off x="6302478" y="6020910"/>
            <a:ext cx="540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7" name="Title 9">
            <a:extLst>
              <a:ext uri="{FF2B5EF4-FFF2-40B4-BE49-F238E27FC236}">
                <a16:creationId xmlns:a16="http://schemas.microsoft.com/office/drawing/2014/main" id="{FEBBA30B-CCA5-A350-167D-9666BBFACA8B}"/>
              </a:ext>
            </a:extLst>
          </p:cNvPr>
          <p:cNvSpPr txBox="1">
            <a:spLocks/>
          </p:cNvSpPr>
          <p:nvPr/>
        </p:nvSpPr>
        <p:spPr>
          <a:xfrm>
            <a:off x="3050624" y="21929"/>
            <a:ext cx="87631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  <a:latin typeface="+mn-lt"/>
              </a:rPr>
              <a:t>River Shin – habitat mitigation/ sediment management</a:t>
            </a:r>
            <a:endParaRPr lang="en-GB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639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-up of a test tube&#10;&#10;Description automatically generated with low confidence">
            <a:extLst>
              <a:ext uri="{FF2B5EF4-FFF2-40B4-BE49-F238E27FC236}">
                <a16:creationId xmlns:a16="http://schemas.microsoft.com/office/drawing/2014/main" id="{2026F5D3-66E9-953F-27A9-B7637F2A8A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23" y="1436798"/>
            <a:ext cx="3864429" cy="529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559184-45DC-05FE-5A57-7E04F97A605B}"/>
              </a:ext>
            </a:extLst>
          </p:cNvPr>
          <p:cNvSpPr txBox="1"/>
          <p:nvPr/>
        </p:nvSpPr>
        <p:spPr>
          <a:xfrm>
            <a:off x="2363955" y="1630861"/>
            <a:ext cx="540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ED7F0-71B7-DA2B-2939-259127B4C9F7}"/>
              </a:ext>
            </a:extLst>
          </p:cNvPr>
          <p:cNvSpPr txBox="1"/>
          <p:nvPr/>
        </p:nvSpPr>
        <p:spPr>
          <a:xfrm>
            <a:off x="1630530" y="4744428"/>
            <a:ext cx="540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4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31E939-8F5D-58CC-3868-3BA35FE5A359}"/>
              </a:ext>
            </a:extLst>
          </p:cNvPr>
          <p:cNvGrpSpPr/>
          <p:nvPr/>
        </p:nvGrpSpPr>
        <p:grpSpPr>
          <a:xfrm>
            <a:off x="3310997" y="1566000"/>
            <a:ext cx="6243550" cy="5204786"/>
            <a:chOff x="3310997" y="1566000"/>
            <a:chExt cx="6243550" cy="5204786"/>
          </a:xfrm>
        </p:grpSpPr>
        <p:pic>
          <p:nvPicPr>
            <p:cNvPr id="10" name="Picture 9" descr="A picture containing ground&#10;&#10;Description automatically generated">
              <a:extLst>
                <a:ext uri="{FF2B5EF4-FFF2-40B4-BE49-F238E27FC236}">
                  <a16:creationId xmlns:a16="http://schemas.microsoft.com/office/drawing/2014/main" id="{62A3D71A-BEBD-BF12-0DE4-B9FAA410FA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859"/>
            <a:stretch/>
          </p:blipFill>
          <p:spPr>
            <a:xfrm>
              <a:off x="4105469" y="1566000"/>
              <a:ext cx="5449078" cy="5204786"/>
            </a:xfrm>
            <a:prstGeom prst="rect">
              <a:avLst/>
            </a:prstGeom>
          </p:spPr>
        </p:pic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62488C61-5598-E594-5395-1F6301A990B3}"/>
                </a:ext>
              </a:extLst>
            </p:cNvPr>
            <p:cNvSpPr/>
            <p:nvPr/>
          </p:nvSpPr>
          <p:spPr>
            <a:xfrm rot="1291862">
              <a:off x="3310997" y="2069411"/>
              <a:ext cx="1224111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2" name="Picture 11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99919BDC-EFEE-00BD-05C8-AA5ADB5447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" t="-817" r="22725"/>
          <a:stretch/>
        </p:blipFill>
        <p:spPr>
          <a:xfrm>
            <a:off x="4581330" y="1528747"/>
            <a:ext cx="4973217" cy="5242039"/>
          </a:xfrm>
          <a:prstGeom prst="rect">
            <a:avLst/>
          </a:prstGeom>
        </p:spPr>
      </p:pic>
      <p:sp>
        <p:nvSpPr>
          <p:cNvPr id="16" name="Title 9">
            <a:extLst>
              <a:ext uri="{FF2B5EF4-FFF2-40B4-BE49-F238E27FC236}">
                <a16:creationId xmlns:a16="http://schemas.microsoft.com/office/drawing/2014/main" id="{489798A8-4305-2C76-AFB5-644A57ABE77D}"/>
              </a:ext>
            </a:extLst>
          </p:cNvPr>
          <p:cNvSpPr txBox="1">
            <a:spLocks/>
          </p:cNvSpPr>
          <p:nvPr/>
        </p:nvSpPr>
        <p:spPr>
          <a:xfrm>
            <a:off x="3050624" y="21929"/>
            <a:ext cx="87631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  <a:latin typeface="+mn-lt"/>
              </a:rPr>
              <a:t>River Shin – habitat mitigation/ sediment management</a:t>
            </a:r>
            <a:endParaRPr lang="en-GB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4" name="Picture 3" descr="A picture containing water, outdoor, reef, algae&#10;&#10;Description automatically generated">
            <a:extLst>
              <a:ext uri="{FF2B5EF4-FFF2-40B4-BE49-F238E27FC236}">
                <a16:creationId xmlns:a16="http://schemas.microsoft.com/office/drawing/2014/main" id="{291F3BCA-DFAE-34A7-6016-D21C389B2B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1" r="927"/>
          <a:stretch/>
        </p:blipFill>
        <p:spPr>
          <a:xfrm rot="16200000">
            <a:off x="5759976" y="1280069"/>
            <a:ext cx="3344402" cy="391626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8892199-43BB-E7A8-ED51-5AF1E9008AA8}"/>
              </a:ext>
            </a:extLst>
          </p:cNvPr>
          <p:cNvGrpSpPr/>
          <p:nvPr/>
        </p:nvGrpSpPr>
        <p:grpSpPr>
          <a:xfrm>
            <a:off x="7240215" y="1630861"/>
            <a:ext cx="2150095" cy="2138715"/>
            <a:chOff x="7240215" y="1630861"/>
            <a:chExt cx="2150095" cy="213871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A894FBA-8CFB-5F8E-C24F-B21AA32F18C1}"/>
                </a:ext>
              </a:extLst>
            </p:cNvPr>
            <p:cNvGrpSpPr/>
            <p:nvPr/>
          </p:nvGrpSpPr>
          <p:grpSpPr>
            <a:xfrm>
              <a:off x="7240215" y="1868375"/>
              <a:ext cx="1412217" cy="1901201"/>
              <a:chOff x="7240215" y="1868375"/>
              <a:chExt cx="1412217" cy="190120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202A6F2-919F-FD67-2A9B-7B23E4D9EF3D}"/>
                  </a:ext>
                </a:extLst>
              </p:cNvPr>
              <p:cNvGrpSpPr/>
              <p:nvPr/>
            </p:nvGrpSpPr>
            <p:grpSpPr>
              <a:xfrm>
                <a:off x="7240215" y="1868375"/>
                <a:ext cx="220789" cy="353712"/>
                <a:chOff x="7240215" y="1868375"/>
                <a:chExt cx="220789" cy="353712"/>
              </a:xfrm>
            </p:grpSpPr>
            <p:sp>
              <p:nvSpPr>
                <p:cNvPr id="6" name="Freeform: Shape 5">
                  <a:extLst>
                    <a:ext uri="{FF2B5EF4-FFF2-40B4-BE49-F238E27FC236}">
                      <a16:creationId xmlns:a16="http://schemas.microsoft.com/office/drawing/2014/main" id="{09BE8DA1-4941-BC82-56A4-79F6203C7AA8}"/>
                    </a:ext>
                  </a:extLst>
                </p:cNvPr>
                <p:cNvSpPr/>
                <p:nvPr/>
              </p:nvSpPr>
              <p:spPr>
                <a:xfrm>
                  <a:off x="7271459" y="1868375"/>
                  <a:ext cx="189545" cy="181214"/>
                </a:xfrm>
                <a:custGeom>
                  <a:avLst/>
                  <a:gdLst>
                    <a:gd name="connsiteX0" fmla="*/ 85399 w 189545"/>
                    <a:gd name="connsiteY0" fmla="*/ 0 h 181214"/>
                    <a:gd name="connsiteX1" fmla="*/ 24995 w 189545"/>
                    <a:gd name="connsiteY1" fmla="*/ 16664 h 181214"/>
                    <a:gd name="connsiteX2" fmla="*/ 6249 w 189545"/>
                    <a:gd name="connsiteY2" fmla="*/ 47907 h 181214"/>
                    <a:gd name="connsiteX3" fmla="*/ 0 w 189545"/>
                    <a:gd name="connsiteY3" fmla="*/ 99980 h 181214"/>
                    <a:gd name="connsiteX4" fmla="*/ 20829 w 189545"/>
                    <a:gd name="connsiteY4" fmla="*/ 131224 h 181214"/>
                    <a:gd name="connsiteX5" fmla="*/ 52073 w 189545"/>
                    <a:gd name="connsiteY5" fmla="*/ 168717 h 181214"/>
                    <a:gd name="connsiteX6" fmla="*/ 120809 w 189545"/>
                    <a:gd name="connsiteY6" fmla="*/ 181214 h 181214"/>
                    <a:gd name="connsiteX7" fmla="*/ 154136 w 189545"/>
                    <a:gd name="connsiteY7" fmla="*/ 166634 h 181214"/>
                    <a:gd name="connsiteX8" fmla="*/ 177048 w 189545"/>
                    <a:gd name="connsiteY8" fmla="*/ 141639 h 181214"/>
                    <a:gd name="connsiteX9" fmla="*/ 189545 w 189545"/>
                    <a:gd name="connsiteY9" fmla="*/ 83317 h 181214"/>
                    <a:gd name="connsiteX10" fmla="*/ 179131 w 189545"/>
                    <a:gd name="connsiteY10" fmla="*/ 45825 h 181214"/>
                    <a:gd name="connsiteX11" fmla="*/ 141638 w 189545"/>
                    <a:gd name="connsiteY11" fmla="*/ 18747 h 181214"/>
                    <a:gd name="connsiteX12" fmla="*/ 85399 w 189545"/>
                    <a:gd name="connsiteY12" fmla="*/ 0 h 181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9545" h="181214">
                      <a:moveTo>
                        <a:pt x="85399" y="0"/>
                      </a:moveTo>
                      <a:lnTo>
                        <a:pt x="24995" y="16664"/>
                      </a:lnTo>
                      <a:lnTo>
                        <a:pt x="6249" y="47907"/>
                      </a:lnTo>
                      <a:lnTo>
                        <a:pt x="0" y="99980"/>
                      </a:lnTo>
                      <a:lnTo>
                        <a:pt x="20829" y="131224"/>
                      </a:lnTo>
                      <a:lnTo>
                        <a:pt x="52073" y="168717"/>
                      </a:lnTo>
                      <a:lnTo>
                        <a:pt x="120809" y="181214"/>
                      </a:lnTo>
                      <a:lnTo>
                        <a:pt x="154136" y="166634"/>
                      </a:lnTo>
                      <a:lnTo>
                        <a:pt x="177048" y="141639"/>
                      </a:lnTo>
                      <a:lnTo>
                        <a:pt x="189545" y="83317"/>
                      </a:lnTo>
                      <a:lnTo>
                        <a:pt x="179131" y="45825"/>
                      </a:lnTo>
                      <a:lnTo>
                        <a:pt x="141638" y="18747"/>
                      </a:lnTo>
                      <a:lnTo>
                        <a:pt x="85399" y="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id="{057BD424-28AA-1D93-B08A-7E6889AD4594}"/>
                    </a:ext>
                  </a:extLst>
                </p:cNvPr>
                <p:cNvSpPr/>
                <p:nvPr/>
              </p:nvSpPr>
              <p:spPr>
                <a:xfrm>
                  <a:off x="7240215" y="1993350"/>
                  <a:ext cx="194678" cy="228737"/>
                </a:xfrm>
                <a:custGeom>
                  <a:avLst/>
                  <a:gdLst>
                    <a:gd name="connsiteX0" fmla="*/ 20829 w 194678"/>
                    <a:gd name="connsiteY0" fmla="*/ 0 h 228737"/>
                    <a:gd name="connsiteX1" fmla="*/ 10415 w 194678"/>
                    <a:gd name="connsiteY1" fmla="*/ 81234 h 228737"/>
                    <a:gd name="connsiteX2" fmla="*/ 0 w 194678"/>
                    <a:gd name="connsiteY2" fmla="*/ 147887 h 228737"/>
                    <a:gd name="connsiteX3" fmla="*/ 10415 w 194678"/>
                    <a:gd name="connsiteY3" fmla="*/ 195794 h 228737"/>
                    <a:gd name="connsiteX4" fmla="*/ 27078 w 194678"/>
                    <a:gd name="connsiteY4" fmla="*/ 227038 h 228737"/>
                    <a:gd name="connsiteX5" fmla="*/ 77068 w 194678"/>
                    <a:gd name="connsiteY5" fmla="*/ 222872 h 228737"/>
                    <a:gd name="connsiteX6" fmla="*/ 97897 w 194678"/>
                    <a:gd name="connsiteY6" fmla="*/ 208292 h 228737"/>
                    <a:gd name="connsiteX7" fmla="*/ 143721 w 194678"/>
                    <a:gd name="connsiteY7" fmla="*/ 183297 h 228737"/>
                    <a:gd name="connsiteX8" fmla="*/ 191628 w 194678"/>
                    <a:gd name="connsiteY8" fmla="*/ 131224 h 228737"/>
                    <a:gd name="connsiteX9" fmla="*/ 189545 w 194678"/>
                    <a:gd name="connsiteY9" fmla="*/ 87483 h 228737"/>
                    <a:gd name="connsiteX10" fmla="*/ 187462 w 194678"/>
                    <a:gd name="connsiteY10" fmla="*/ 66654 h 228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678" h="228737">
                      <a:moveTo>
                        <a:pt x="20829" y="0"/>
                      </a:moveTo>
                      <a:cubicBezTo>
                        <a:pt x="17184" y="28466"/>
                        <a:pt x="13886" y="56586"/>
                        <a:pt x="10415" y="81234"/>
                      </a:cubicBezTo>
                      <a:cubicBezTo>
                        <a:pt x="6944" y="105882"/>
                        <a:pt x="0" y="128794"/>
                        <a:pt x="0" y="147887"/>
                      </a:cubicBezTo>
                      <a:cubicBezTo>
                        <a:pt x="0" y="166980"/>
                        <a:pt x="5902" y="182602"/>
                        <a:pt x="10415" y="195794"/>
                      </a:cubicBezTo>
                      <a:cubicBezTo>
                        <a:pt x="14928" y="208986"/>
                        <a:pt x="15969" y="222525"/>
                        <a:pt x="27078" y="227038"/>
                      </a:cubicBezTo>
                      <a:cubicBezTo>
                        <a:pt x="38187" y="231551"/>
                        <a:pt x="65265" y="225996"/>
                        <a:pt x="77068" y="222872"/>
                      </a:cubicBezTo>
                      <a:cubicBezTo>
                        <a:pt x="88871" y="219748"/>
                        <a:pt x="86788" y="214888"/>
                        <a:pt x="97897" y="208292"/>
                      </a:cubicBezTo>
                      <a:cubicBezTo>
                        <a:pt x="109006" y="201696"/>
                        <a:pt x="128099" y="196142"/>
                        <a:pt x="143721" y="183297"/>
                      </a:cubicBezTo>
                      <a:cubicBezTo>
                        <a:pt x="159343" y="170452"/>
                        <a:pt x="183991" y="147193"/>
                        <a:pt x="191628" y="131224"/>
                      </a:cubicBezTo>
                      <a:cubicBezTo>
                        <a:pt x="199265" y="115255"/>
                        <a:pt x="190239" y="98245"/>
                        <a:pt x="189545" y="87483"/>
                      </a:cubicBezTo>
                      <a:cubicBezTo>
                        <a:pt x="188851" y="76721"/>
                        <a:pt x="188156" y="71687"/>
                        <a:pt x="187462" y="66654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C211106A-8FD7-2C06-F9C8-FC7D6F67953A}"/>
                  </a:ext>
                </a:extLst>
              </p:cNvPr>
              <p:cNvGrpSpPr/>
              <p:nvPr/>
            </p:nvGrpSpPr>
            <p:grpSpPr>
              <a:xfrm>
                <a:off x="7368932" y="1976687"/>
                <a:ext cx="460748" cy="659134"/>
                <a:chOff x="7368932" y="1976687"/>
                <a:chExt cx="460748" cy="659134"/>
              </a:xfrm>
            </p:grpSpPr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846B4409-9765-E932-DA28-E9E9D1834C54}"/>
                    </a:ext>
                  </a:extLst>
                </p:cNvPr>
                <p:cNvSpPr/>
                <p:nvPr/>
              </p:nvSpPr>
              <p:spPr>
                <a:xfrm>
                  <a:off x="7475585" y="1976687"/>
                  <a:ext cx="354095" cy="268696"/>
                </a:xfrm>
                <a:custGeom>
                  <a:avLst/>
                  <a:gdLst>
                    <a:gd name="connsiteX0" fmla="*/ 66653 w 354095"/>
                    <a:gd name="connsiteY0" fmla="*/ 64570 h 268696"/>
                    <a:gd name="connsiteX1" fmla="*/ 10414 w 354095"/>
                    <a:gd name="connsiteY1" fmla="*/ 106229 h 268696"/>
                    <a:gd name="connsiteX2" fmla="*/ 0 w 354095"/>
                    <a:gd name="connsiteY2" fmla="*/ 179131 h 268696"/>
                    <a:gd name="connsiteX3" fmla="*/ 24994 w 354095"/>
                    <a:gd name="connsiteY3" fmla="*/ 233287 h 268696"/>
                    <a:gd name="connsiteX4" fmla="*/ 74984 w 354095"/>
                    <a:gd name="connsiteY4" fmla="*/ 266613 h 268696"/>
                    <a:gd name="connsiteX5" fmla="*/ 104145 w 354095"/>
                    <a:gd name="connsiteY5" fmla="*/ 268696 h 268696"/>
                    <a:gd name="connsiteX6" fmla="*/ 156218 w 354095"/>
                    <a:gd name="connsiteY6" fmla="*/ 260364 h 268696"/>
                    <a:gd name="connsiteX7" fmla="*/ 206208 w 354095"/>
                    <a:gd name="connsiteY7" fmla="*/ 206209 h 268696"/>
                    <a:gd name="connsiteX8" fmla="*/ 222871 w 354095"/>
                    <a:gd name="connsiteY8" fmla="*/ 193711 h 268696"/>
                    <a:gd name="connsiteX9" fmla="*/ 272861 w 354095"/>
                    <a:gd name="connsiteY9" fmla="*/ 168716 h 268696"/>
                    <a:gd name="connsiteX10" fmla="*/ 333266 w 354095"/>
                    <a:gd name="connsiteY10" fmla="*/ 145804 h 268696"/>
                    <a:gd name="connsiteX11" fmla="*/ 354095 w 354095"/>
                    <a:gd name="connsiteY11" fmla="*/ 89565 h 268696"/>
                    <a:gd name="connsiteX12" fmla="*/ 329100 w 354095"/>
                    <a:gd name="connsiteY12" fmla="*/ 35410 h 268696"/>
                    <a:gd name="connsiteX13" fmla="*/ 247866 w 354095"/>
                    <a:gd name="connsiteY13" fmla="*/ 6249 h 268696"/>
                    <a:gd name="connsiteX14" fmla="*/ 172882 w 354095"/>
                    <a:gd name="connsiteY14" fmla="*/ 0 h 268696"/>
                    <a:gd name="connsiteX15" fmla="*/ 120809 w 354095"/>
                    <a:gd name="connsiteY15" fmla="*/ 22912 h 268696"/>
                    <a:gd name="connsiteX16" fmla="*/ 66653 w 354095"/>
                    <a:gd name="connsiteY16" fmla="*/ 64570 h 268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54095" h="268696">
                      <a:moveTo>
                        <a:pt x="66653" y="64570"/>
                      </a:moveTo>
                      <a:lnTo>
                        <a:pt x="10414" y="106229"/>
                      </a:lnTo>
                      <a:lnTo>
                        <a:pt x="0" y="179131"/>
                      </a:lnTo>
                      <a:lnTo>
                        <a:pt x="24994" y="233287"/>
                      </a:lnTo>
                      <a:lnTo>
                        <a:pt x="74984" y="266613"/>
                      </a:lnTo>
                      <a:cubicBezTo>
                        <a:pt x="102754" y="268749"/>
                        <a:pt x="93009" y="268696"/>
                        <a:pt x="104145" y="268696"/>
                      </a:cubicBezTo>
                      <a:lnTo>
                        <a:pt x="156218" y="260364"/>
                      </a:lnTo>
                      <a:lnTo>
                        <a:pt x="206208" y="206209"/>
                      </a:lnTo>
                      <a:lnTo>
                        <a:pt x="222871" y="193711"/>
                      </a:lnTo>
                      <a:lnTo>
                        <a:pt x="272861" y="168716"/>
                      </a:lnTo>
                      <a:lnTo>
                        <a:pt x="333266" y="145804"/>
                      </a:lnTo>
                      <a:lnTo>
                        <a:pt x="354095" y="89565"/>
                      </a:lnTo>
                      <a:lnTo>
                        <a:pt x="329100" y="35410"/>
                      </a:lnTo>
                      <a:lnTo>
                        <a:pt x="247866" y="6249"/>
                      </a:lnTo>
                      <a:lnTo>
                        <a:pt x="172882" y="0"/>
                      </a:lnTo>
                      <a:lnTo>
                        <a:pt x="120809" y="22912"/>
                      </a:lnTo>
                      <a:lnTo>
                        <a:pt x="66653" y="6457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205CFC2C-1A76-9F72-A006-28C1146CC937}"/>
                    </a:ext>
                  </a:extLst>
                </p:cNvPr>
                <p:cNvSpPr/>
                <p:nvPr/>
              </p:nvSpPr>
              <p:spPr>
                <a:xfrm>
                  <a:off x="7368932" y="2141237"/>
                  <a:ext cx="433670" cy="494584"/>
                </a:xfrm>
                <a:custGeom>
                  <a:avLst/>
                  <a:gdLst>
                    <a:gd name="connsiteX0" fmla="*/ 94155 w 433670"/>
                    <a:gd name="connsiteY0" fmla="*/ 31244 h 494584"/>
                    <a:gd name="connsiteX1" fmla="*/ 56663 w 433670"/>
                    <a:gd name="connsiteY1" fmla="*/ 91649 h 494584"/>
                    <a:gd name="connsiteX2" fmla="*/ 33750 w 433670"/>
                    <a:gd name="connsiteY2" fmla="*/ 152053 h 494584"/>
                    <a:gd name="connsiteX3" fmla="*/ 424 w 433670"/>
                    <a:gd name="connsiteY3" fmla="*/ 235370 h 494584"/>
                    <a:gd name="connsiteX4" fmla="*/ 17087 w 433670"/>
                    <a:gd name="connsiteY4" fmla="*/ 327018 h 494584"/>
                    <a:gd name="connsiteX5" fmla="*/ 48331 w 433670"/>
                    <a:gd name="connsiteY5" fmla="*/ 399920 h 494584"/>
                    <a:gd name="connsiteX6" fmla="*/ 154560 w 433670"/>
                    <a:gd name="connsiteY6" fmla="*/ 479071 h 494584"/>
                    <a:gd name="connsiteX7" fmla="*/ 229545 w 433670"/>
                    <a:gd name="connsiteY7" fmla="*/ 489486 h 494584"/>
                    <a:gd name="connsiteX8" fmla="*/ 273286 w 433670"/>
                    <a:gd name="connsiteY8" fmla="*/ 418666 h 494584"/>
                    <a:gd name="connsiteX9" fmla="*/ 335773 w 433670"/>
                    <a:gd name="connsiteY9" fmla="*/ 306189 h 494584"/>
                    <a:gd name="connsiteX10" fmla="*/ 358685 w 433670"/>
                    <a:gd name="connsiteY10" fmla="*/ 212458 h 494584"/>
                    <a:gd name="connsiteX11" fmla="*/ 379514 w 433670"/>
                    <a:gd name="connsiteY11" fmla="*/ 116644 h 494584"/>
                    <a:gd name="connsiteX12" fmla="*/ 417007 w 433670"/>
                    <a:gd name="connsiteY12" fmla="*/ 41659 h 494584"/>
                    <a:gd name="connsiteX13" fmla="*/ 433670 w 433670"/>
                    <a:gd name="connsiteY13" fmla="*/ 0 h 494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3670" h="494584">
                      <a:moveTo>
                        <a:pt x="94155" y="31244"/>
                      </a:moveTo>
                      <a:cubicBezTo>
                        <a:pt x="80442" y="51379"/>
                        <a:pt x="66730" y="71514"/>
                        <a:pt x="56663" y="91649"/>
                      </a:cubicBezTo>
                      <a:cubicBezTo>
                        <a:pt x="46596" y="111784"/>
                        <a:pt x="43123" y="128100"/>
                        <a:pt x="33750" y="152053"/>
                      </a:cubicBezTo>
                      <a:cubicBezTo>
                        <a:pt x="24377" y="176006"/>
                        <a:pt x="3201" y="206209"/>
                        <a:pt x="424" y="235370"/>
                      </a:cubicBezTo>
                      <a:cubicBezTo>
                        <a:pt x="-2353" y="264531"/>
                        <a:pt x="9102" y="299593"/>
                        <a:pt x="17087" y="327018"/>
                      </a:cubicBezTo>
                      <a:cubicBezTo>
                        <a:pt x="25072" y="354443"/>
                        <a:pt x="25419" y="374578"/>
                        <a:pt x="48331" y="399920"/>
                      </a:cubicBezTo>
                      <a:cubicBezTo>
                        <a:pt x="71243" y="425262"/>
                        <a:pt x="124358" y="464143"/>
                        <a:pt x="154560" y="479071"/>
                      </a:cubicBezTo>
                      <a:cubicBezTo>
                        <a:pt x="184762" y="493999"/>
                        <a:pt x="209757" y="499553"/>
                        <a:pt x="229545" y="489486"/>
                      </a:cubicBezTo>
                      <a:cubicBezTo>
                        <a:pt x="249333" y="479419"/>
                        <a:pt x="255581" y="449216"/>
                        <a:pt x="273286" y="418666"/>
                      </a:cubicBezTo>
                      <a:cubicBezTo>
                        <a:pt x="290991" y="388117"/>
                        <a:pt x="321540" y="340557"/>
                        <a:pt x="335773" y="306189"/>
                      </a:cubicBezTo>
                      <a:cubicBezTo>
                        <a:pt x="350006" y="271821"/>
                        <a:pt x="351395" y="244049"/>
                        <a:pt x="358685" y="212458"/>
                      </a:cubicBezTo>
                      <a:cubicBezTo>
                        <a:pt x="365975" y="180867"/>
                        <a:pt x="369794" y="145110"/>
                        <a:pt x="379514" y="116644"/>
                      </a:cubicBezTo>
                      <a:cubicBezTo>
                        <a:pt x="389234" y="88178"/>
                        <a:pt x="407981" y="61100"/>
                        <a:pt x="417007" y="41659"/>
                      </a:cubicBezTo>
                      <a:cubicBezTo>
                        <a:pt x="426033" y="22218"/>
                        <a:pt x="429851" y="11109"/>
                        <a:pt x="433670" y="0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6B54734C-3B6F-0CF5-7313-1CFAC6DA193D}"/>
                  </a:ext>
                </a:extLst>
              </p:cNvPr>
              <p:cNvGrpSpPr/>
              <p:nvPr/>
            </p:nvGrpSpPr>
            <p:grpSpPr>
              <a:xfrm>
                <a:off x="7869385" y="2130823"/>
                <a:ext cx="316474" cy="454374"/>
                <a:chOff x="7869385" y="2130823"/>
                <a:chExt cx="316474" cy="454374"/>
              </a:xfrm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884C9936-079E-4458-79B1-8EF4321879D3}"/>
                    </a:ext>
                  </a:extLst>
                </p:cNvPr>
                <p:cNvSpPr/>
                <p:nvPr/>
              </p:nvSpPr>
              <p:spPr>
                <a:xfrm>
                  <a:off x="7915080" y="2130823"/>
                  <a:ext cx="270779" cy="187462"/>
                </a:xfrm>
                <a:custGeom>
                  <a:avLst/>
                  <a:gdLst>
                    <a:gd name="connsiteX0" fmla="*/ 58321 w 270779"/>
                    <a:gd name="connsiteY0" fmla="*/ 0 h 187462"/>
                    <a:gd name="connsiteX1" fmla="*/ 0 w 270779"/>
                    <a:gd name="connsiteY1" fmla="*/ 62487 h 187462"/>
                    <a:gd name="connsiteX2" fmla="*/ 18746 w 270779"/>
                    <a:gd name="connsiteY2" fmla="*/ 160384 h 187462"/>
                    <a:gd name="connsiteX3" fmla="*/ 79151 w 270779"/>
                    <a:gd name="connsiteY3" fmla="*/ 187462 h 187462"/>
                    <a:gd name="connsiteX4" fmla="*/ 135389 w 270779"/>
                    <a:gd name="connsiteY4" fmla="*/ 181213 h 187462"/>
                    <a:gd name="connsiteX5" fmla="*/ 185379 w 270779"/>
                    <a:gd name="connsiteY5" fmla="*/ 185379 h 187462"/>
                    <a:gd name="connsiteX6" fmla="*/ 249950 w 270779"/>
                    <a:gd name="connsiteY6" fmla="*/ 187462 h 187462"/>
                    <a:gd name="connsiteX7" fmla="*/ 270779 w 270779"/>
                    <a:gd name="connsiteY7" fmla="*/ 139555 h 187462"/>
                    <a:gd name="connsiteX8" fmla="*/ 258281 w 270779"/>
                    <a:gd name="connsiteY8" fmla="*/ 99980 h 187462"/>
                    <a:gd name="connsiteX9" fmla="*/ 212457 w 270779"/>
                    <a:gd name="connsiteY9" fmla="*/ 41658 h 187462"/>
                    <a:gd name="connsiteX10" fmla="*/ 143721 w 270779"/>
                    <a:gd name="connsiteY10" fmla="*/ 12497 h 187462"/>
                    <a:gd name="connsiteX11" fmla="*/ 58321 w 270779"/>
                    <a:gd name="connsiteY11" fmla="*/ 0 h 187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0779" h="187462">
                      <a:moveTo>
                        <a:pt x="58321" y="0"/>
                      </a:moveTo>
                      <a:lnTo>
                        <a:pt x="0" y="62487"/>
                      </a:lnTo>
                      <a:lnTo>
                        <a:pt x="18746" y="160384"/>
                      </a:lnTo>
                      <a:lnTo>
                        <a:pt x="79151" y="187462"/>
                      </a:lnTo>
                      <a:lnTo>
                        <a:pt x="135389" y="181213"/>
                      </a:lnTo>
                      <a:lnTo>
                        <a:pt x="185379" y="185379"/>
                      </a:lnTo>
                      <a:lnTo>
                        <a:pt x="249950" y="187462"/>
                      </a:lnTo>
                      <a:lnTo>
                        <a:pt x="270779" y="139555"/>
                      </a:lnTo>
                      <a:lnTo>
                        <a:pt x="258281" y="99980"/>
                      </a:lnTo>
                      <a:lnTo>
                        <a:pt x="212457" y="41658"/>
                      </a:lnTo>
                      <a:lnTo>
                        <a:pt x="143721" y="12497"/>
                      </a:lnTo>
                      <a:lnTo>
                        <a:pt x="58321" y="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381154E8-8EA7-773D-9EB9-23243777AA1C}"/>
                    </a:ext>
                  </a:extLst>
                </p:cNvPr>
                <p:cNvSpPr/>
                <p:nvPr/>
              </p:nvSpPr>
              <p:spPr>
                <a:xfrm>
                  <a:off x="7869385" y="2251632"/>
                  <a:ext cx="310225" cy="333565"/>
                </a:xfrm>
                <a:custGeom>
                  <a:avLst/>
                  <a:gdLst>
                    <a:gd name="connsiteX0" fmla="*/ 33197 w 310225"/>
                    <a:gd name="connsiteY0" fmla="*/ 0 h 333565"/>
                    <a:gd name="connsiteX1" fmla="*/ 14451 w 310225"/>
                    <a:gd name="connsiteY1" fmla="*/ 91648 h 333565"/>
                    <a:gd name="connsiteX2" fmla="*/ 4036 w 310225"/>
                    <a:gd name="connsiteY2" fmla="*/ 164550 h 333565"/>
                    <a:gd name="connsiteX3" fmla="*/ 85270 w 310225"/>
                    <a:gd name="connsiteY3" fmla="*/ 245784 h 333565"/>
                    <a:gd name="connsiteX4" fmla="*/ 118597 w 310225"/>
                    <a:gd name="connsiteY4" fmla="*/ 291608 h 333565"/>
                    <a:gd name="connsiteX5" fmla="*/ 183167 w 310225"/>
                    <a:gd name="connsiteY5" fmla="*/ 333266 h 333565"/>
                    <a:gd name="connsiteX6" fmla="*/ 251903 w 310225"/>
                    <a:gd name="connsiteY6" fmla="*/ 304106 h 333565"/>
                    <a:gd name="connsiteX7" fmla="*/ 295645 w 310225"/>
                    <a:gd name="connsiteY7" fmla="*/ 197877 h 333565"/>
                    <a:gd name="connsiteX8" fmla="*/ 306059 w 310225"/>
                    <a:gd name="connsiteY8" fmla="*/ 120809 h 333565"/>
                    <a:gd name="connsiteX9" fmla="*/ 310225 w 310225"/>
                    <a:gd name="connsiteY9" fmla="*/ 60404 h 333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0225" h="333565">
                      <a:moveTo>
                        <a:pt x="33197" y="0"/>
                      </a:moveTo>
                      <a:cubicBezTo>
                        <a:pt x="26254" y="32111"/>
                        <a:pt x="19311" y="64223"/>
                        <a:pt x="14451" y="91648"/>
                      </a:cubicBezTo>
                      <a:cubicBezTo>
                        <a:pt x="9591" y="119073"/>
                        <a:pt x="-7767" y="138861"/>
                        <a:pt x="4036" y="164550"/>
                      </a:cubicBezTo>
                      <a:cubicBezTo>
                        <a:pt x="15839" y="190239"/>
                        <a:pt x="66177" y="224608"/>
                        <a:pt x="85270" y="245784"/>
                      </a:cubicBezTo>
                      <a:cubicBezTo>
                        <a:pt x="104364" y="266960"/>
                        <a:pt x="102281" y="277028"/>
                        <a:pt x="118597" y="291608"/>
                      </a:cubicBezTo>
                      <a:cubicBezTo>
                        <a:pt x="134913" y="306188"/>
                        <a:pt x="160949" y="331183"/>
                        <a:pt x="183167" y="333266"/>
                      </a:cubicBezTo>
                      <a:cubicBezTo>
                        <a:pt x="205385" y="335349"/>
                        <a:pt x="233157" y="326671"/>
                        <a:pt x="251903" y="304106"/>
                      </a:cubicBezTo>
                      <a:cubicBezTo>
                        <a:pt x="270649" y="281541"/>
                        <a:pt x="286619" y="228427"/>
                        <a:pt x="295645" y="197877"/>
                      </a:cubicBezTo>
                      <a:cubicBezTo>
                        <a:pt x="304671" y="167327"/>
                        <a:pt x="303629" y="143721"/>
                        <a:pt x="306059" y="120809"/>
                      </a:cubicBezTo>
                      <a:cubicBezTo>
                        <a:pt x="308489" y="97897"/>
                        <a:pt x="309357" y="79150"/>
                        <a:pt x="310225" y="60404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6E9E042E-EA6F-9CB2-D801-BA23BED60FA6}"/>
                  </a:ext>
                </a:extLst>
              </p:cNvPr>
              <p:cNvGrpSpPr/>
              <p:nvPr/>
            </p:nvGrpSpPr>
            <p:grpSpPr>
              <a:xfrm>
                <a:off x="8325398" y="2264129"/>
                <a:ext cx="327034" cy="404531"/>
                <a:chOff x="8325398" y="2264129"/>
                <a:chExt cx="327034" cy="404531"/>
              </a:xfrm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B83D1E7B-7A5D-99A6-339C-545539E0B0A5}"/>
                    </a:ext>
                  </a:extLst>
                </p:cNvPr>
                <p:cNvSpPr/>
                <p:nvPr/>
              </p:nvSpPr>
              <p:spPr>
                <a:xfrm>
                  <a:off x="8429560" y="2264129"/>
                  <a:ext cx="222872" cy="204126"/>
                </a:xfrm>
                <a:custGeom>
                  <a:avLst/>
                  <a:gdLst>
                    <a:gd name="connsiteX0" fmla="*/ 66653 w 222872"/>
                    <a:gd name="connsiteY0" fmla="*/ 0 h 204126"/>
                    <a:gd name="connsiteX1" fmla="*/ 12497 w 222872"/>
                    <a:gd name="connsiteY1" fmla="*/ 31244 h 204126"/>
                    <a:gd name="connsiteX2" fmla="*/ 0 w 222872"/>
                    <a:gd name="connsiteY2" fmla="*/ 85400 h 204126"/>
                    <a:gd name="connsiteX3" fmla="*/ 29161 w 222872"/>
                    <a:gd name="connsiteY3" fmla="*/ 137473 h 204126"/>
                    <a:gd name="connsiteX4" fmla="*/ 72902 w 222872"/>
                    <a:gd name="connsiteY4" fmla="*/ 177048 h 204126"/>
                    <a:gd name="connsiteX5" fmla="*/ 158302 w 222872"/>
                    <a:gd name="connsiteY5" fmla="*/ 204126 h 204126"/>
                    <a:gd name="connsiteX6" fmla="*/ 197877 w 222872"/>
                    <a:gd name="connsiteY6" fmla="*/ 183297 h 204126"/>
                    <a:gd name="connsiteX7" fmla="*/ 222872 w 222872"/>
                    <a:gd name="connsiteY7" fmla="*/ 154136 h 204126"/>
                    <a:gd name="connsiteX8" fmla="*/ 222872 w 222872"/>
                    <a:gd name="connsiteY8" fmla="*/ 93732 h 204126"/>
                    <a:gd name="connsiteX9" fmla="*/ 193711 w 222872"/>
                    <a:gd name="connsiteY9" fmla="*/ 43742 h 204126"/>
                    <a:gd name="connsiteX10" fmla="*/ 135389 w 222872"/>
                    <a:gd name="connsiteY10" fmla="*/ 8332 h 204126"/>
                    <a:gd name="connsiteX11" fmla="*/ 66653 w 222872"/>
                    <a:gd name="connsiteY11" fmla="*/ 0 h 204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2872" h="204126">
                      <a:moveTo>
                        <a:pt x="66653" y="0"/>
                      </a:moveTo>
                      <a:lnTo>
                        <a:pt x="12497" y="31244"/>
                      </a:lnTo>
                      <a:lnTo>
                        <a:pt x="0" y="85400"/>
                      </a:lnTo>
                      <a:lnTo>
                        <a:pt x="29161" y="137473"/>
                      </a:lnTo>
                      <a:lnTo>
                        <a:pt x="72902" y="177048"/>
                      </a:lnTo>
                      <a:lnTo>
                        <a:pt x="158302" y="204126"/>
                      </a:lnTo>
                      <a:lnTo>
                        <a:pt x="197877" y="183297"/>
                      </a:lnTo>
                      <a:lnTo>
                        <a:pt x="222872" y="154136"/>
                      </a:lnTo>
                      <a:lnTo>
                        <a:pt x="222872" y="93732"/>
                      </a:lnTo>
                      <a:lnTo>
                        <a:pt x="193711" y="43742"/>
                      </a:lnTo>
                      <a:lnTo>
                        <a:pt x="135389" y="8332"/>
                      </a:lnTo>
                      <a:lnTo>
                        <a:pt x="66653" y="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15721852-471B-B38F-686B-64DFFEB52C19}"/>
                    </a:ext>
                  </a:extLst>
                </p:cNvPr>
                <p:cNvSpPr/>
                <p:nvPr/>
              </p:nvSpPr>
              <p:spPr>
                <a:xfrm>
                  <a:off x="8325398" y="2316202"/>
                  <a:ext cx="318702" cy="352458"/>
                </a:xfrm>
                <a:custGeom>
                  <a:avLst/>
                  <a:gdLst>
                    <a:gd name="connsiteX0" fmla="*/ 91664 w 318702"/>
                    <a:gd name="connsiteY0" fmla="*/ 0 h 352458"/>
                    <a:gd name="connsiteX1" fmla="*/ 33343 w 318702"/>
                    <a:gd name="connsiteY1" fmla="*/ 60405 h 352458"/>
                    <a:gd name="connsiteX2" fmla="*/ 16679 w 318702"/>
                    <a:gd name="connsiteY2" fmla="*/ 154136 h 352458"/>
                    <a:gd name="connsiteX3" fmla="*/ 16 w 318702"/>
                    <a:gd name="connsiteY3" fmla="*/ 239536 h 352458"/>
                    <a:gd name="connsiteX4" fmla="*/ 14597 w 318702"/>
                    <a:gd name="connsiteY4" fmla="*/ 310355 h 352458"/>
                    <a:gd name="connsiteX5" fmla="*/ 58338 w 318702"/>
                    <a:gd name="connsiteY5" fmla="*/ 339516 h 352458"/>
                    <a:gd name="connsiteX6" fmla="*/ 149986 w 318702"/>
                    <a:gd name="connsiteY6" fmla="*/ 352013 h 352458"/>
                    <a:gd name="connsiteX7" fmla="*/ 214556 w 318702"/>
                    <a:gd name="connsiteY7" fmla="*/ 324935 h 352458"/>
                    <a:gd name="connsiteX8" fmla="*/ 289541 w 318702"/>
                    <a:gd name="connsiteY8" fmla="*/ 237453 h 352458"/>
                    <a:gd name="connsiteX9" fmla="*/ 310371 w 318702"/>
                    <a:gd name="connsiteY9" fmla="*/ 181214 h 352458"/>
                    <a:gd name="connsiteX10" fmla="*/ 314536 w 318702"/>
                    <a:gd name="connsiteY10" fmla="*/ 131224 h 352458"/>
                    <a:gd name="connsiteX11" fmla="*/ 318702 w 318702"/>
                    <a:gd name="connsiteY11" fmla="*/ 104146 h 352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18702" h="352458">
                      <a:moveTo>
                        <a:pt x="91664" y="0"/>
                      </a:moveTo>
                      <a:cubicBezTo>
                        <a:pt x="68752" y="17358"/>
                        <a:pt x="45840" y="34716"/>
                        <a:pt x="33343" y="60405"/>
                      </a:cubicBezTo>
                      <a:cubicBezTo>
                        <a:pt x="20846" y="86094"/>
                        <a:pt x="22233" y="124281"/>
                        <a:pt x="16679" y="154136"/>
                      </a:cubicBezTo>
                      <a:cubicBezTo>
                        <a:pt x="11125" y="183991"/>
                        <a:pt x="363" y="213500"/>
                        <a:pt x="16" y="239536"/>
                      </a:cubicBezTo>
                      <a:cubicBezTo>
                        <a:pt x="-331" y="265573"/>
                        <a:pt x="4877" y="293692"/>
                        <a:pt x="14597" y="310355"/>
                      </a:cubicBezTo>
                      <a:cubicBezTo>
                        <a:pt x="24317" y="327018"/>
                        <a:pt x="35773" y="332573"/>
                        <a:pt x="58338" y="339516"/>
                      </a:cubicBezTo>
                      <a:cubicBezTo>
                        <a:pt x="80903" y="346459"/>
                        <a:pt x="123950" y="354443"/>
                        <a:pt x="149986" y="352013"/>
                      </a:cubicBezTo>
                      <a:cubicBezTo>
                        <a:pt x="176022" y="349583"/>
                        <a:pt x="191297" y="344028"/>
                        <a:pt x="214556" y="324935"/>
                      </a:cubicBezTo>
                      <a:cubicBezTo>
                        <a:pt x="237815" y="305842"/>
                        <a:pt x="273572" y="261407"/>
                        <a:pt x="289541" y="237453"/>
                      </a:cubicBezTo>
                      <a:cubicBezTo>
                        <a:pt x="305510" y="213499"/>
                        <a:pt x="306205" y="198919"/>
                        <a:pt x="310371" y="181214"/>
                      </a:cubicBezTo>
                      <a:cubicBezTo>
                        <a:pt x="314537" y="163509"/>
                        <a:pt x="313148" y="144069"/>
                        <a:pt x="314536" y="131224"/>
                      </a:cubicBezTo>
                      <a:cubicBezTo>
                        <a:pt x="315924" y="118379"/>
                        <a:pt x="317313" y="111262"/>
                        <a:pt x="318702" y="104146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B17395EC-6221-9738-DAB8-B7BD4AA82341}"/>
                  </a:ext>
                </a:extLst>
              </p:cNvPr>
              <p:cNvGrpSpPr/>
              <p:nvPr/>
            </p:nvGrpSpPr>
            <p:grpSpPr>
              <a:xfrm>
                <a:off x="8007439" y="3232484"/>
                <a:ext cx="227807" cy="537092"/>
                <a:chOff x="8007439" y="3232484"/>
                <a:chExt cx="227807" cy="537092"/>
              </a:xfrm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EC7AC7EE-D82A-9E35-65A5-5116907724DF}"/>
                    </a:ext>
                  </a:extLst>
                </p:cNvPr>
                <p:cNvSpPr/>
                <p:nvPr/>
              </p:nvSpPr>
              <p:spPr>
                <a:xfrm>
                  <a:off x="8029074" y="3232484"/>
                  <a:ext cx="203200" cy="195179"/>
                </a:xfrm>
                <a:custGeom>
                  <a:avLst/>
                  <a:gdLst>
                    <a:gd name="connsiteX0" fmla="*/ 82884 w 203200"/>
                    <a:gd name="connsiteY0" fmla="*/ 2674 h 195179"/>
                    <a:gd name="connsiteX1" fmla="*/ 29410 w 203200"/>
                    <a:gd name="connsiteY1" fmla="*/ 18716 h 195179"/>
                    <a:gd name="connsiteX2" fmla="*/ 0 w 203200"/>
                    <a:gd name="connsiteY2" fmla="*/ 109621 h 195179"/>
                    <a:gd name="connsiteX3" fmla="*/ 29410 w 203200"/>
                    <a:gd name="connsiteY3" fmla="*/ 173790 h 195179"/>
                    <a:gd name="connsiteX4" fmla="*/ 85558 w 203200"/>
                    <a:gd name="connsiteY4" fmla="*/ 195179 h 195179"/>
                    <a:gd name="connsiteX5" fmla="*/ 171115 w 203200"/>
                    <a:gd name="connsiteY5" fmla="*/ 176463 h 195179"/>
                    <a:gd name="connsiteX6" fmla="*/ 203200 w 203200"/>
                    <a:gd name="connsiteY6" fmla="*/ 98927 h 195179"/>
                    <a:gd name="connsiteX7" fmla="*/ 187158 w 203200"/>
                    <a:gd name="connsiteY7" fmla="*/ 26737 h 195179"/>
                    <a:gd name="connsiteX8" fmla="*/ 149726 w 203200"/>
                    <a:gd name="connsiteY8" fmla="*/ 0 h 195179"/>
                    <a:gd name="connsiteX9" fmla="*/ 82884 w 203200"/>
                    <a:gd name="connsiteY9" fmla="*/ 2674 h 195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3200" h="195179">
                      <a:moveTo>
                        <a:pt x="82884" y="2674"/>
                      </a:moveTo>
                      <a:lnTo>
                        <a:pt x="29410" y="18716"/>
                      </a:lnTo>
                      <a:lnTo>
                        <a:pt x="0" y="109621"/>
                      </a:lnTo>
                      <a:lnTo>
                        <a:pt x="29410" y="173790"/>
                      </a:lnTo>
                      <a:lnTo>
                        <a:pt x="85558" y="195179"/>
                      </a:lnTo>
                      <a:lnTo>
                        <a:pt x="171115" y="176463"/>
                      </a:lnTo>
                      <a:lnTo>
                        <a:pt x="203200" y="98927"/>
                      </a:lnTo>
                      <a:lnTo>
                        <a:pt x="187158" y="26737"/>
                      </a:lnTo>
                      <a:lnTo>
                        <a:pt x="149726" y="0"/>
                      </a:lnTo>
                      <a:lnTo>
                        <a:pt x="82884" y="2674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0D7A0756-418C-4F1D-6B05-F6225237AD8A}"/>
                    </a:ext>
                  </a:extLst>
                </p:cNvPr>
                <p:cNvSpPr/>
                <p:nvPr/>
              </p:nvSpPr>
              <p:spPr>
                <a:xfrm>
                  <a:off x="8007439" y="3360821"/>
                  <a:ext cx="227807" cy="408755"/>
                </a:xfrm>
                <a:custGeom>
                  <a:avLst/>
                  <a:gdLst>
                    <a:gd name="connsiteX0" fmla="*/ 8266 w 227807"/>
                    <a:gd name="connsiteY0" fmla="*/ 0 h 408755"/>
                    <a:gd name="connsiteX1" fmla="*/ 8266 w 227807"/>
                    <a:gd name="connsiteY1" fmla="*/ 144379 h 408755"/>
                    <a:gd name="connsiteX2" fmla="*/ 245 w 227807"/>
                    <a:gd name="connsiteY2" fmla="*/ 240632 h 408755"/>
                    <a:gd name="connsiteX3" fmla="*/ 18961 w 227807"/>
                    <a:gd name="connsiteY3" fmla="*/ 323516 h 408755"/>
                    <a:gd name="connsiteX4" fmla="*/ 67087 w 227807"/>
                    <a:gd name="connsiteY4" fmla="*/ 385011 h 408755"/>
                    <a:gd name="connsiteX5" fmla="*/ 160666 w 227807"/>
                    <a:gd name="connsiteY5" fmla="*/ 406400 h 408755"/>
                    <a:gd name="connsiteX6" fmla="*/ 216814 w 227807"/>
                    <a:gd name="connsiteY6" fmla="*/ 334211 h 408755"/>
                    <a:gd name="connsiteX7" fmla="*/ 227508 w 227807"/>
                    <a:gd name="connsiteY7" fmla="*/ 227263 h 408755"/>
                    <a:gd name="connsiteX8" fmla="*/ 211466 w 227807"/>
                    <a:gd name="connsiteY8" fmla="*/ 122990 h 408755"/>
                    <a:gd name="connsiteX9" fmla="*/ 208793 w 227807"/>
                    <a:gd name="connsiteY9" fmla="*/ 29411 h 4087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7807" h="408755">
                      <a:moveTo>
                        <a:pt x="8266" y="0"/>
                      </a:moveTo>
                      <a:cubicBezTo>
                        <a:pt x="8934" y="52137"/>
                        <a:pt x="9603" y="104274"/>
                        <a:pt x="8266" y="144379"/>
                      </a:cubicBezTo>
                      <a:cubicBezTo>
                        <a:pt x="6929" y="184484"/>
                        <a:pt x="-1537" y="210776"/>
                        <a:pt x="245" y="240632"/>
                      </a:cubicBezTo>
                      <a:cubicBezTo>
                        <a:pt x="2027" y="270488"/>
                        <a:pt x="7821" y="299453"/>
                        <a:pt x="18961" y="323516"/>
                      </a:cubicBezTo>
                      <a:cubicBezTo>
                        <a:pt x="30101" y="347579"/>
                        <a:pt x="43470" y="371197"/>
                        <a:pt x="67087" y="385011"/>
                      </a:cubicBezTo>
                      <a:cubicBezTo>
                        <a:pt x="90704" y="398825"/>
                        <a:pt x="135711" y="414867"/>
                        <a:pt x="160666" y="406400"/>
                      </a:cubicBezTo>
                      <a:cubicBezTo>
                        <a:pt x="185621" y="397933"/>
                        <a:pt x="205674" y="364067"/>
                        <a:pt x="216814" y="334211"/>
                      </a:cubicBezTo>
                      <a:cubicBezTo>
                        <a:pt x="227954" y="304355"/>
                        <a:pt x="228399" y="262466"/>
                        <a:pt x="227508" y="227263"/>
                      </a:cubicBezTo>
                      <a:cubicBezTo>
                        <a:pt x="226617" y="192060"/>
                        <a:pt x="214585" y="155965"/>
                        <a:pt x="211466" y="122990"/>
                      </a:cubicBezTo>
                      <a:cubicBezTo>
                        <a:pt x="208347" y="90015"/>
                        <a:pt x="208570" y="59713"/>
                        <a:pt x="208793" y="29411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CEA4AD8-F02D-0128-2855-08BE06238F5A}"/>
                </a:ext>
              </a:extLst>
            </p:cNvPr>
            <p:cNvSpPr txBox="1"/>
            <p:nvPr/>
          </p:nvSpPr>
          <p:spPr>
            <a:xfrm>
              <a:off x="7475585" y="1630861"/>
              <a:ext cx="19147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SALMON REDDS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594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1B9265-8621-053F-0868-5ED8FDF506B8}"/>
              </a:ext>
            </a:extLst>
          </p:cNvPr>
          <p:cNvSpPr txBox="1"/>
          <p:nvPr/>
        </p:nvSpPr>
        <p:spPr>
          <a:xfrm>
            <a:off x="78341" y="1527897"/>
            <a:ext cx="4668026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4000" b="1" dirty="0" err="1">
                <a:solidFill>
                  <a:srgbClr val="0070C0"/>
                </a:solidFill>
              </a:rPr>
              <a:t>Bronie</a:t>
            </a:r>
            <a:r>
              <a:rPr lang="en-GB" sz="4000" b="1" dirty="0">
                <a:solidFill>
                  <a:srgbClr val="0070C0"/>
                </a:solidFill>
              </a:rPr>
              <a:t> Burn</a:t>
            </a:r>
          </a:p>
          <a:p>
            <a:pPr>
              <a:spcAft>
                <a:spcPts val="600"/>
              </a:spcAft>
            </a:pPr>
            <a:endParaRPr lang="en-GB" sz="4000" b="1" dirty="0">
              <a:solidFill>
                <a:srgbClr val="0070C0"/>
              </a:solidFill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4000" b="1" dirty="0" err="1">
                <a:solidFill>
                  <a:srgbClr val="0070C0"/>
                </a:solidFill>
              </a:rPr>
              <a:t>Bowston</a:t>
            </a:r>
            <a:r>
              <a:rPr lang="en-GB" sz="4000" b="1" dirty="0">
                <a:solidFill>
                  <a:srgbClr val="0070C0"/>
                </a:solidFill>
              </a:rPr>
              <a:t> Weir</a:t>
            </a:r>
          </a:p>
          <a:p>
            <a:pPr>
              <a:spcAft>
                <a:spcPts val="600"/>
              </a:spcAft>
            </a:pPr>
            <a:endParaRPr lang="en-GB" sz="4000" b="1" dirty="0">
              <a:solidFill>
                <a:srgbClr val="0070C0"/>
              </a:solidFill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4000" b="1" dirty="0" err="1">
                <a:solidFill>
                  <a:srgbClr val="0070C0"/>
                </a:solidFill>
              </a:rPr>
              <a:t>Andakílsá</a:t>
            </a:r>
            <a:r>
              <a:rPr lang="en-GB" sz="4000" b="1" dirty="0">
                <a:solidFill>
                  <a:srgbClr val="0070C0"/>
                </a:solidFill>
              </a:rPr>
              <a:t>, Iceland</a:t>
            </a:r>
          </a:p>
          <a:p>
            <a:pPr>
              <a:spcAft>
                <a:spcPts val="600"/>
              </a:spcAft>
            </a:pPr>
            <a:endParaRPr lang="en-GB" sz="4000" b="1" dirty="0">
              <a:solidFill>
                <a:srgbClr val="0070C0"/>
              </a:solidFill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4000" b="1" dirty="0">
                <a:solidFill>
                  <a:srgbClr val="0070C0"/>
                </a:solidFill>
              </a:rPr>
              <a:t>River Shin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F8E9EF-CECA-E54D-84C7-4468D5BB2E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538211"/>
            <a:ext cx="9144000" cy="614363"/>
          </a:xfrm>
        </p:spPr>
        <p:txBody>
          <a:bodyPr>
            <a:noAutofit/>
          </a:bodyPr>
          <a:lstStyle/>
          <a:p>
            <a:pPr algn="l"/>
            <a:r>
              <a:rPr lang="en-GB" sz="3600" b="1" dirty="0">
                <a:solidFill>
                  <a:srgbClr val="0070C0"/>
                </a:solidFill>
                <a:latin typeface="+mn-lt"/>
              </a:rPr>
              <a:t>Different size structures, different approaches?</a:t>
            </a:r>
            <a:br>
              <a:rPr lang="en-GB" sz="3600" b="1" dirty="0">
                <a:solidFill>
                  <a:srgbClr val="0070C0"/>
                </a:solidFill>
                <a:latin typeface="+mn-lt"/>
              </a:rPr>
            </a:br>
            <a:r>
              <a:rPr lang="en-GB" sz="3600" b="1" dirty="0">
                <a:solidFill>
                  <a:srgbClr val="0070C0"/>
                </a:solidFill>
                <a:latin typeface="+mn-lt"/>
              </a:rPr>
              <a:t>(not just removal!)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EEF6AC-A50A-7EB2-CC32-DB5C6EECABBC}"/>
              </a:ext>
            </a:extLst>
          </p:cNvPr>
          <p:cNvGrpSpPr/>
          <p:nvPr/>
        </p:nvGrpSpPr>
        <p:grpSpPr>
          <a:xfrm>
            <a:off x="4605339" y="1311809"/>
            <a:ext cx="2062103" cy="5462216"/>
            <a:chOff x="6119814" y="1311809"/>
            <a:chExt cx="2062103" cy="546221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9E22C2F-3F1F-1F4C-0D5A-1B0890E7BF3E}"/>
                </a:ext>
              </a:extLst>
            </p:cNvPr>
            <p:cNvSpPr txBox="1"/>
            <p:nvPr/>
          </p:nvSpPr>
          <p:spPr>
            <a:xfrm rot="5400000">
              <a:off x="4419758" y="3011865"/>
              <a:ext cx="5462216" cy="206210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FF0000"/>
                  </a:solidFill>
                </a:rPr>
                <a:t>Increasing size of structure/ decreasing degree of removal</a:t>
              </a:r>
            </a:p>
            <a:p>
              <a:pPr algn="ctr"/>
              <a:endParaRPr lang="en-GB" sz="3200" b="1" dirty="0">
                <a:solidFill>
                  <a:srgbClr val="FF0000"/>
                </a:solidFill>
              </a:endParaRPr>
            </a:p>
            <a:p>
              <a:pPr algn="ctr"/>
              <a:endParaRPr lang="en-GB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3" name="Arrow: Down 2">
              <a:extLst>
                <a:ext uri="{FF2B5EF4-FFF2-40B4-BE49-F238E27FC236}">
                  <a16:creationId xmlns:a16="http://schemas.microsoft.com/office/drawing/2014/main" id="{7048920C-3AA8-1ADE-8AEB-F6233261525E}"/>
                </a:ext>
              </a:extLst>
            </p:cNvPr>
            <p:cNvSpPr/>
            <p:nvPr/>
          </p:nvSpPr>
          <p:spPr>
            <a:xfrm>
              <a:off x="6344817" y="1994847"/>
              <a:ext cx="697789" cy="4096139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F4F7437-5FAB-9EAD-3FAC-729CA367299F}"/>
              </a:ext>
            </a:extLst>
          </p:cNvPr>
          <p:cNvSpPr txBox="1"/>
          <p:nvPr/>
        </p:nvSpPr>
        <p:spPr>
          <a:xfrm rot="5400000">
            <a:off x="3369150" y="3513543"/>
            <a:ext cx="56117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Greater benefit from full removal – long-term aspiration?</a:t>
            </a:r>
          </a:p>
        </p:txBody>
      </p:sp>
      <p:pic>
        <p:nvPicPr>
          <p:cNvPr id="15" name="Picture 14" descr="A picture containing grass, outdoor, nature&#10;&#10;Description automatically generated">
            <a:extLst>
              <a:ext uri="{FF2B5EF4-FFF2-40B4-BE49-F238E27FC236}">
                <a16:creationId xmlns:a16="http://schemas.microsoft.com/office/drawing/2014/main" id="{E652A668-EE6F-0D91-16D1-F4A514D7E1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12"/>
          <a:stretch/>
        </p:blipFill>
        <p:spPr>
          <a:xfrm>
            <a:off x="6897003" y="1246301"/>
            <a:ext cx="3338680" cy="2042644"/>
          </a:xfrm>
          <a:prstGeom prst="rect">
            <a:avLst/>
          </a:prstGeom>
        </p:spPr>
      </p:pic>
      <p:pic>
        <p:nvPicPr>
          <p:cNvPr id="17" name="Picture 16" descr="A picture containing outdoor, rock, ground, tree&#10;&#10;Description automatically generated">
            <a:extLst>
              <a:ext uri="{FF2B5EF4-FFF2-40B4-BE49-F238E27FC236}">
                <a16:creationId xmlns:a16="http://schemas.microsoft.com/office/drawing/2014/main" id="{B31577A5-2EAC-36F7-9A42-5A07144248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25"/>
          <a:stretch/>
        </p:blipFill>
        <p:spPr>
          <a:xfrm>
            <a:off x="8749737" y="2938010"/>
            <a:ext cx="3338680" cy="2042644"/>
          </a:xfrm>
          <a:prstGeom prst="rect">
            <a:avLst/>
          </a:prstGeom>
        </p:spPr>
      </p:pic>
      <p:pic>
        <p:nvPicPr>
          <p:cNvPr id="21" name="Picture 20" descr="A picture containing water, outdoor, sky, nature&#10;&#10;Description automatically generated">
            <a:extLst>
              <a:ext uri="{FF2B5EF4-FFF2-40B4-BE49-F238E27FC236}">
                <a16:creationId xmlns:a16="http://schemas.microsoft.com/office/drawing/2014/main" id="{BEA40556-0F1A-96AC-8CF7-2B3F7793BD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0" b="12874"/>
          <a:stretch/>
        </p:blipFill>
        <p:spPr>
          <a:xfrm>
            <a:off x="6897003" y="4590377"/>
            <a:ext cx="3339417" cy="204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4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FC9F8-973A-45ED-26D3-8661993DC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0850" y="23237"/>
            <a:ext cx="7826933" cy="1240971"/>
          </a:xfrm>
        </p:spPr>
        <p:txBody>
          <a:bodyPr/>
          <a:lstStyle/>
          <a:p>
            <a:r>
              <a:rPr lang="en-GB" sz="4800" b="1" dirty="0">
                <a:solidFill>
                  <a:srgbClr val="0070C0"/>
                </a:solidFill>
              </a:rPr>
              <a:t>Thank-you for your attention!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5E84838-79A3-9204-7566-217CE73EA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789" y="5644208"/>
            <a:ext cx="1407537" cy="8733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509650-65EF-47FF-283C-12AF7BFBA499}"/>
              </a:ext>
            </a:extLst>
          </p:cNvPr>
          <p:cNvSpPr txBox="1"/>
          <p:nvPr/>
        </p:nvSpPr>
        <p:spPr>
          <a:xfrm>
            <a:off x="1303682" y="3810073"/>
            <a:ext cx="9584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rgbClr val="487A9C"/>
                </a:solidFill>
                <a:latin typeface="+mj-lt"/>
              </a:rPr>
              <a:t>h.moir@cbecoeng.co.uk</a:t>
            </a: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CA8EEC6-20DA-60C4-8401-EED9388A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9" t="42298" r="10797" b="45809"/>
          <a:stretch/>
        </p:blipFill>
        <p:spPr>
          <a:xfrm>
            <a:off x="2791289" y="5644211"/>
            <a:ext cx="2737416" cy="873377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0207AA5-D400-9509-E9E5-7A54716501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5" b="25716"/>
          <a:stretch/>
        </p:blipFill>
        <p:spPr>
          <a:xfrm>
            <a:off x="5818844" y="5644210"/>
            <a:ext cx="1595806" cy="873377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293CD03-C3E7-7FE0-A669-6794E9F5EA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62" y="5644216"/>
            <a:ext cx="2147648" cy="873377"/>
          </a:xfrm>
          <a:prstGeom prst="rect">
            <a:avLst/>
          </a:prstGeom>
        </p:spPr>
      </p:pic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EB7B8714-89F4-3860-776D-5A1CF29E57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07"/>
          <a:stretch/>
        </p:blipFill>
        <p:spPr>
          <a:xfrm>
            <a:off x="9402465" y="5644207"/>
            <a:ext cx="2354668" cy="8733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FB5F0C-F64F-6FCF-5F00-70BBE9BEEF8D}"/>
              </a:ext>
            </a:extLst>
          </p:cNvPr>
          <p:cNvSpPr txBox="1"/>
          <p:nvPr/>
        </p:nvSpPr>
        <p:spPr>
          <a:xfrm>
            <a:off x="2083836" y="1923506"/>
            <a:ext cx="8024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F0"/>
                </a:solidFill>
                <a:latin typeface="+mj-lt"/>
              </a:rPr>
              <a:t>cbec are hiring!</a:t>
            </a:r>
          </a:p>
        </p:txBody>
      </p:sp>
    </p:spTree>
    <p:extLst>
      <p:ext uri="{BB962C8B-B14F-4D97-AF65-F5344CB8AC3E}">
        <p14:creationId xmlns:p14="http://schemas.microsoft.com/office/powerpoint/2010/main" val="3744590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1B9265-8621-053F-0868-5ED8FDF506B8}"/>
              </a:ext>
            </a:extLst>
          </p:cNvPr>
          <p:cNvSpPr txBox="1"/>
          <p:nvPr/>
        </p:nvSpPr>
        <p:spPr>
          <a:xfrm>
            <a:off x="223331" y="1829854"/>
            <a:ext cx="6217235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70C0"/>
                </a:solidFill>
              </a:rPr>
              <a:t>Geomorphic processes	</a:t>
            </a:r>
          </a:p>
          <a:p>
            <a:pPr marL="1028700" lvl="1" indent="-571500">
              <a:spcAft>
                <a:spcPts val="600"/>
              </a:spcAft>
              <a:buFont typeface="Calibri" panose="020F0502020204030204" pitchFamily="34" charset="0"/>
              <a:buChar char="−"/>
            </a:pPr>
            <a:r>
              <a:rPr lang="en-GB" sz="3600" b="1" dirty="0">
                <a:solidFill>
                  <a:srgbClr val="0070C0"/>
                </a:solidFill>
              </a:rPr>
              <a:t>channel stability</a:t>
            </a:r>
          </a:p>
          <a:p>
            <a:pPr marL="1028700" lvl="1" indent="-571500">
              <a:spcAft>
                <a:spcPts val="600"/>
              </a:spcAft>
              <a:buFont typeface="Calibri" panose="020F0502020204030204" pitchFamily="34" charset="0"/>
              <a:buChar char="−"/>
            </a:pPr>
            <a:r>
              <a:rPr lang="en-GB" sz="3600" b="1" dirty="0">
                <a:solidFill>
                  <a:srgbClr val="0070C0"/>
                </a:solidFill>
              </a:rPr>
              <a:t>channel morphology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70C0"/>
                </a:solidFill>
              </a:rPr>
              <a:t>Biodiversity/ ecological condition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70C0"/>
                </a:solidFill>
              </a:rPr>
              <a:t>Flood risk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70C0"/>
                </a:solidFill>
              </a:rPr>
              <a:t>Infrastructure, services etc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F8E9EF-CECA-E54D-84C7-4468D5BB2E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395336"/>
            <a:ext cx="9144000" cy="614363"/>
          </a:xfrm>
        </p:spPr>
        <p:txBody>
          <a:bodyPr>
            <a:noAutofit/>
          </a:bodyPr>
          <a:lstStyle/>
          <a:p>
            <a:pPr algn="l"/>
            <a:r>
              <a:rPr lang="en-GB" sz="4400" b="1" dirty="0">
                <a:solidFill>
                  <a:srgbClr val="0070C0"/>
                </a:solidFill>
                <a:latin typeface="+mn-lt"/>
              </a:rPr>
              <a:t>Sediment continuity in rivers</a:t>
            </a:r>
          </a:p>
        </p:txBody>
      </p:sp>
      <p:pic>
        <p:nvPicPr>
          <p:cNvPr id="7" name="Picture 6" descr="A picture containing water, outdoor, sky, grass&#10;&#10;Description automatically generated">
            <a:extLst>
              <a:ext uri="{FF2B5EF4-FFF2-40B4-BE49-F238E27FC236}">
                <a16:creationId xmlns:a16="http://schemas.microsoft.com/office/drawing/2014/main" id="{6FE4D9ED-5B21-3971-7EE6-C3463490A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299" y="1397268"/>
            <a:ext cx="4472140" cy="3354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9DB20D-3BD3-0C47-E190-86ADA3637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797" y="2330320"/>
            <a:ext cx="4472143" cy="335410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7873094-12AA-9EA4-A47F-1BF5A594A0B1}"/>
              </a:ext>
            </a:extLst>
          </p:cNvPr>
          <p:cNvGrpSpPr/>
          <p:nvPr/>
        </p:nvGrpSpPr>
        <p:grpSpPr>
          <a:xfrm>
            <a:off x="9293289" y="2415276"/>
            <a:ext cx="1073023" cy="1104241"/>
            <a:chOff x="9293289" y="2415276"/>
            <a:chExt cx="1073023" cy="1104241"/>
          </a:xfrm>
        </p:grpSpPr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BEE1C51D-54B7-809C-0910-D2BE834DDCC6}"/>
                </a:ext>
              </a:extLst>
            </p:cNvPr>
            <p:cNvSpPr/>
            <p:nvPr/>
          </p:nvSpPr>
          <p:spPr>
            <a:xfrm>
              <a:off x="9293289" y="2651770"/>
              <a:ext cx="373225" cy="8677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7AE078D-0727-0F66-0991-195D7F68B5C0}"/>
                </a:ext>
              </a:extLst>
            </p:cNvPr>
            <p:cNvSpPr txBox="1"/>
            <p:nvPr/>
          </p:nvSpPr>
          <p:spPr>
            <a:xfrm>
              <a:off x="9545218" y="2415276"/>
              <a:ext cx="8210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accent1"/>
                  </a:solidFill>
                </a:rPr>
                <a:t>DAM</a:t>
              </a:r>
            </a:p>
          </p:txBody>
        </p:sp>
      </p:grpSp>
      <p:pic>
        <p:nvPicPr>
          <p:cNvPr id="3" name="Picture 2" descr="A picture containing sky, grass, outdoor, nature&#10;&#10;Description automatically generated">
            <a:extLst>
              <a:ext uri="{FF2B5EF4-FFF2-40B4-BE49-F238E27FC236}">
                <a16:creationId xmlns:a16="http://schemas.microsoft.com/office/drawing/2014/main" id="{BAAB7A21-A197-972A-CD1E-DCBAA9B6A5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1496" r="29116" b="35238"/>
          <a:stretch/>
        </p:blipFill>
        <p:spPr>
          <a:xfrm>
            <a:off x="7336033" y="4172440"/>
            <a:ext cx="4855967" cy="268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7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1B9265-8621-053F-0868-5ED8FDF506B8}"/>
              </a:ext>
            </a:extLst>
          </p:cNvPr>
          <p:cNvSpPr txBox="1"/>
          <p:nvPr/>
        </p:nvSpPr>
        <p:spPr>
          <a:xfrm>
            <a:off x="2906672" y="1888665"/>
            <a:ext cx="6594226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3000" b="1" dirty="0" err="1">
                <a:solidFill>
                  <a:srgbClr val="0070C0"/>
                </a:solidFill>
              </a:rPr>
              <a:t>Bronie</a:t>
            </a:r>
            <a:r>
              <a:rPr lang="en-GB" sz="3000" b="1" dirty="0">
                <a:solidFill>
                  <a:srgbClr val="0070C0"/>
                </a:solidFill>
              </a:rPr>
              <a:t> Burn – full removal</a:t>
            </a:r>
          </a:p>
          <a:p>
            <a:pPr>
              <a:spcAft>
                <a:spcPts val="300"/>
              </a:spcAft>
            </a:pPr>
            <a:endParaRPr lang="en-GB" sz="3000" b="1" dirty="0">
              <a:solidFill>
                <a:srgbClr val="0070C0"/>
              </a:solidFill>
            </a:endParaRPr>
          </a:p>
          <a:p>
            <a:pPr marL="571500" indent="-5715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3000" b="1" dirty="0" err="1">
                <a:solidFill>
                  <a:srgbClr val="0070C0"/>
                </a:solidFill>
              </a:rPr>
              <a:t>Bowston</a:t>
            </a:r>
            <a:r>
              <a:rPr lang="en-GB" sz="3000" b="1" dirty="0">
                <a:solidFill>
                  <a:srgbClr val="0070C0"/>
                </a:solidFill>
              </a:rPr>
              <a:t> Weir – partial removal (full removal but rock ramp replacement)</a:t>
            </a:r>
          </a:p>
          <a:p>
            <a:pPr>
              <a:spcAft>
                <a:spcPts val="300"/>
              </a:spcAft>
            </a:pPr>
            <a:endParaRPr lang="en-GB" sz="3000" b="1" dirty="0">
              <a:solidFill>
                <a:srgbClr val="0070C0"/>
              </a:solidFill>
            </a:endParaRPr>
          </a:p>
          <a:p>
            <a:pPr marL="571500" indent="-5715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rgbClr val="0070C0"/>
                </a:solidFill>
              </a:rPr>
              <a:t>Andakílsá (Iceland) – retrofit of dam structure (sediment management)</a:t>
            </a:r>
          </a:p>
          <a:p>
            <a:pPr>
              <a:spcAft>
                <a:spcPts val="300"/>
              </a:spcAft>
            </a:pPr>
            <a:endParaRPr lang="en-GB" sz="3000" b="1" dirty="0">
              <a:solidFill>
                <a:srgbClr val="0070C0"/>
              </a:solidFill>
            </a:endParaRPr>
          </a:p>
          <a:p>
            <a:pPr marL="571500" indent="-5715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rgbClr val="0070C0"/>
                </a:solidFill>
              </a:rPr>
              <a:t>River Shin – downstream habitat mitigation (sediment management)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F8E9EF-CECA-E54D-84C7-4468D5BB2E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538211"/>
            <a:ext cx="9144000" cy="614363"/>
          </a:xfrm>
        </p:spPr>
        <p:txBody>
          <a:bodyPr>
            <a:noAutofit/>
          </a:bodyPr>
          <a:lstStyle/>
          <a:p>
            <a:pPr algn="l"/>
            <a:r>
              <a:rPr lang="en-GB" sz="3600" b="1" dirty="0">
                <a:solidFill>
                  <a:srgbClr val="0070C0"/>
                </a:solidFill>
                <a:latin typeface="+mn-lt"/>
              </a:rPr>
              <a:t>Different size structures, different approaches?</a:t>
            </a:r>
            <a:br>
              <a:rPr lang="en-GB" sz="3600" b="1" dirty="0">
                <a:solidFill>
                  <a:srgbClr val="0070C0"/>
                </a:solidFill>
                <a:latin typeface="+mn-lt"/>
              </a:rPr>
            </a:br>
            <a:r>
              <a:rPr lang="en-GB" sz="3600" b="1" dirty="0">
                <a:solidFill>
                  <a:srgbClr val="0070C0"/>
                </a:solidFill>
                <a:latin typeface="+mn-lt"/>
              </a:rPr>
              <a:t>(not just removal!)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D4F0F02-EE3F-DABC-B8D2-952AC38323E9}"/>
              </a:ext>
            </a:extLst>
          </p:cNvPr>
          <p:cNvGrpSpPr/>
          <p:nvPr/>
        </p:nvGrpSpPr>
        <p:grpSpPr>
          <a:xfrm>
            <a:off x="828502" y="1570314"/>
            <a:ext cx="1995442" cy="5462216"/>
            <a:chOff x="8406882" y="1311808"/>
            <a:chExt cx="1995442" cy="546221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9E22C2F-3F1F-1F4C-0D5A-1B0890E7BF3E}"/>
                </a:ext>
              </a:extLst>
            </p:cNvPr>
            <p:cNvSpPr txBox="1"/>
            <p:nvPr/>
          </p:nvSpPr>
          <p:spPr>
            <a:xfrm rot="5400000">
              <a:off x="7132607" y="3504307"/>
              <a:ext cx="54622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FF0000"/>
                  </a:solidFill>
                </a:rPr>
                <a:t>Increasing size of structure/ decreasing degree of removal</a:t>
              </a:r>
            </a:p>
          </p:txBody>
        </p:sp>
        <p:sp>
          <p:nvSpPr>
            <p:cNvPr id="3" name="Arrow: Down 2">
              <a:extLst>
                <a:ext uri="{FF2B5EF4-FFF2-40B4-BE49-F238E27FC236}">
                  <a16:creationId xmlns:a16="http://schemas.microsoft.com/office/drawing/2014/main" id="{7048920C-3AA8-1ADE-8AEB-F6233261525E}"/>
                </a:ext>
              </a:extLst>
            </p:cNvPr>
            <p:cNvSpPr/>
            <p:nvPr/>
          </p:nvSpPr>
          <p:spPr>
            <a:xfrm>
              <a:off x="8406882" y="1994846"/>
              <a:ext cx="697790" cy="4096139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F569857-C5A7-9B16-D952-ED7E3C8841A7}"/>
              </a:ext>
            </a:extLst>
          </p:cNvPr>
          <p:cNvSpPr txBox="1"/>
          <p:nvPr/>
        </p:nvSpPr>
        <p:spPr>
          <a:xfrm>
            <a:off x="756572" y="1171594"/>
            <a:ext cx="3057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70C0"/>
                </a:solidFill>
              </a:rPr>
              <a:t>CASE STUDIES:</a:t>
            </a:r>
          </a:p>
        </p:txBody>
      </p:sp>
      <p:pic>
        <p:nvPicPr>
          <p:cNvPr id="8" name="Picture 7" descr="A picture containing outdoor, grass, nature, river&#10;&#10;Description automatically generated">
            <a:extLst>
              <a:ext uri="{FF2B5EF4-FFF2-40B4-BE49-F238E27FC236}">
                <a16:creationId xmlns:a16="http://schemas.microsoft.com/office/drawing/2014/main" id="{01DE829B-09F9-41F7-3529-07ECE5E5C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354" y="1282120"/>
            <a:ext cx="2589951" cy="1942463"/>
          </a:xfrm>
          <a:prstGeom prst="rect">
            <a:avLst/>
          </a:prstGeom>
        </p:spPr>
      </p:pic>
      <p:pic>
        <p:nvPicPr>
          <p:cNvPr id="9" name="Picture 8" descr="A picture containing grass, outdoor, tree, nature&#10;&#10;Description automatically generated">
            <a:extLst>
              <a:ext uri="{FF2B5EF4-FFF2-40B4-BE49-F238E27FC236}">
                <a16:creationId xmlns:a16="http://schemas.microsoft.com/office/drawing/2014/main" id="{EE119964-8245-6DF1-C5E0-3EE113F3D9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8001" r="48025" b="51050"/>
          <a:stretch/>
        </p:blipFill>
        <p:spPr>
          <a:xfrm>
            <a:off x="9500898" y="2864887"/>
            <a:ext cx="2583407" cy="1611863"/>
          </a:xfrm>
          <a:prstGeom prst="rect">
            <a:avLst/>
          </a:prstGeom>
        </p:spPr>
      </p:pic>
      <p:pic>
        <p:nvPicPr>
          <p:cNvPr id="11" name="Picture 10" descr="A picture containing sky, outdoor, grass, highland&#10;&#10;Description automatically generated">
            <a:extLst>
              <a:ext uri="{FF2B5EF4-FFF2-40B4-BE49-F238E27FC236}">
                <a16:creationId xmlns:a16="http://schemas.microsoft.com/office/drawing/2014/main" id="{535A14E7-2E59-47A5-4B45-D52C9C1763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2" r="23503" b="17084"/>
          <a:stretch/>
        </p:blipFill>
        <p:spPr>
          <a:xfrm>
            <a:off x="9500898" y="4162681"/>
            <a:ext cx="2583407" cy="1734876"/>
          </a:xfrm>
          <a:prstGeom prst="rect">
            <a:avLst/>
          </a:prstGeom>
        </p:spPr>
      </p:pic>
      <p:pic>
        <p:nvPicPr>
          <p:cNvPr id="12" name="Picture 11" descr="A picture containing outdoor, water&#10;&#10;Description automatically generated">
            <a:extLst>
              <a:ext uri="{FF2B5EF4-FFF2-40B4-BE49-F238E27FC236}">
                <a16:creationId xmlns:a16="http://schemas.microsoft.com/office/drawing/2014/main" id="{D41C5F42-D847-3C97-8976-A28906B8C5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93"/>
          <a:stretch/>
        </p:blipFill>
        <p:spPr>
          <a:xfrm>
            <a:off x="9494354" y="5310862"/>
            <a:ext cx="2583407" cy="152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2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1B9265-8621-053F-0868-5ED8FDF506B8}"/>
              </a:ext>
            </a:extLst>
          </p:cNvPr>
          <p:cNvSpPr txBox="1"/>
          <p:nvPr/>
        </p:nvSpPr>
        <p:spPr>
          <a:xfrm>
            <a:off x="157316" y="1509235"/>
            <a:ext cx="11818374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000" b="1" dirty="0" err="1">
                <a:solidFill>
                  <a:srgbClr val="0070C0"/>
                </a:solidFill>
              </a:rPr>
              <a:t>Bronie</a:t>
            </a:r>
            <a:r>
              <a:rPr lang="en-GB" sz="3000" b="1" dirty="0">
                <a:solidFill>
                  <a:srgbClr val="0070C0"/>
                </a:solidFill>
              </a:rPr>
              <a:t> Burn – full removal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000" b="1" dirty="0" err="1">
                <a:solidFill>
                  <a:srgbClr val="0070C0"/>
                </a:solidFill>
              </a:rPr>
              <a:t>Bowston</a:t>
            </a:r>
            <a:r>
              <a:rPr lang="en-GB" sz="3000" b="1" dirty="0">
                <a:solidFill>
                  <a:srgbClr val="0070C0"/>
                </a:solidFill>
              </a:rPr>
              <a:t> Weir – partial removal (full removal but rock ramp replacement)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rgbClr val="0070C0"/>
                </a:solidFill>
              </a:rPr>
              <a:t>Andakílsá (Iceland) – retrofit of dam structure (sediment management)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rgbClr val="0070C0"/>
                </a:solidFill>
              </a:rPr>
              <a:t>River Shin – downstream habitat mitigation (sediment management)</a:t>
            </a:r>
          </a:p>
          <a:p>
            <a:endParaRPr lang="en-GB" sz="3600" b="1" dirty="0">
              <a:solidFill>
                <a:srgbClr val="FF0000"/>
              </a:solidFill>
            </a:endParaRPr>
          </a:p>
          <a:p>
            <a:pPr algn="ctr"/>
            <a:r>
              <a:rPr lang="en-GB" sz="3600" b="1" dirty="0">
                <a:solidFill>
                  <a:srgbClr val="FF0000"/>
                </a:solidFill>
              </a:rPr>
              <a:t>COMMON THEME – RISK!</a:t>
            </a:r>
          </a:p>
          <a:p>
            <a:pPr algn="ctr">
              <a:spcAft>
                <a:spcPts val="600"/>
              </a:spcAft>
            </a:pPr>
            <a:r>
              <a:rPr lang="en-GB" sz="3600" b="1" dirty="0">
                <a:solidFill>
                  <a:srgbClr val="FF0000"/>
                </a:solidFill>
              </a:rPr>
              <a:t>Managed through application of </a:t>
            </a:r>
            <a:r>
              <a:rPr lang="en-GB" sz="3600" b="1" dirty="0" err="1">
                <a:solidFill>
                  <a:srgbClr val="FF0000"/>
                </a:solidFill>
              </a:rPr>
              <a:t>morphodynamic</a:t>
            </a:r>
            <a:r>
              <a:rPr lang="en-GB" sz="3600" b="1" dirty="0">
                <a:solidFill>
                  <a:srgbClr val="FF0000"/>
                </a:solidFill>
              </a:rPr>
              <a:t> modelling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F8E9EF-CECA-E54D-84C7-4468D5BB2E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1858" y="375672"/>
            <a:ext cx="9448800" cy="614363"/>
          </a:xfrm>
        </p:spPr>
        <p:txBody>
          <a:bodyPr>
            <a:noAutofit/>
          </a:bodyPr>
          <a:lstStyle/>
          <a:p>
            <a:pPr algn="l"/>
            <a:r>
              <a:rPr lang="en-GB" sz="4000" b="1" dirty="0">
                <a:solidFill>
                  <a:srgbClr val="0070C0"/>
                </a:solidFill>
                <a:latin typeface="+mn-lt"/>
              </a:rPr>
              <a:t>Significant risk in dam/ weir management!</a:t>
            </a:r>
          </a:p>
        </p:txBody>
      </p:sp>
    </p:spTree>
    <p:extLst>
      <p:ext uri="{BB962C8B-B14F-4D97-AF65-F5344CB8AC3E}">
        <p14:creationId xmlns:p14="http://schemas.microsoft.com/office/powerpoint/2010/main" val="189226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7868614-D976-9155-B921-56CF6B19283C}"/>
              </a:ext>
            </a:extLst>
          </p:cNvPr>
          <p:cNvSpPr txBox="1">
            <a:spLocks/>
          </p:cNvSpPr>
          <p:nvPr/>
        </p:nvSpPr>
        <p:spPr bwMode="auto">
          <a:xfrm>
            <a:off x="2808515" y="0"/>
            <a:ext cx="949656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GB" sz="4000" b="1" dirty="0" err="1">
                <a:solidFill>
                  <a:srgbClr val="0070C0"/>
                </a:solidFill>
                <a:latin typeface="+mn-lt"/>
              </a:rPr>
              <a:t>Bronie</a:t>
            </a:r>
            <a:r>
              <a:rPr lang="en-GB" sz="4000" b="1" dirty="0">
                <a:solidFill>
                  <a:srgbClr val="0070C0"/>
                </a:solidFill>
                <a:latin typeface="+mn-lt"/>
              </a:rPr>
              <a:t> Burn – full removal</a:t>
            </a:r>
          </a:p>
        </p:txBody>
      </p:sp>
      <p:pic>
        <p:nvPicPr>
          <p:cNvPr id="8" name="Picture 7" descr="A picture containing outdoor, grass, nature, river&#10;&#10;Description automatically generated">
            <a:extLst>
              <a:ext uri="{FF2B5EF4-FFF2-40B4-BE49-F238E27FC236}">
                <a16:creationId xmlns:a16="http://schemas.microsoft.com/office/drawing/2014/main" id="{56AE476C-98A7-A4F5-725B-63640206E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5" y="1353187"/>
            <a:ext cx="5535504" cy="415162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D5CEA42-4AE6-C0F7-9A1F-85CC6D6610AF}"/>
              </a:ext>
            </a:extLst>
          </p:cNvPr>
          <p:cNvGrpSpPr/>
          <p:nvPr/>
        </p:nvGrpSpPr>
        <p:grpSpPr>
          <a:xfrm>
            <a:off x="7939645" y="1353186"/>
            <a:ext cx="2320793" cy="5400000"/>
            <a:chOff x="7939645" y="1353186"/>
            <a:chExt cx="2320793" cy="5400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55DBCD9-CAA6-3CA6-B916-CD6EF11E8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000"/>
            <a:stretch/>
          </p:blipFill>
          <p:spPr>
            <a:xfrm>
              <a:off x="8197109" y="1353186"/>
              <a:ext cx="2063329" cy="5400000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7A6A70E-8D6E-4AA1-35D3-9A7D5FF3A55D}"/>
                </a:ext>
              </a:extLst>
            </p:cNvPr>
            <p:cNvCxnSpPr>
              <a:cxnSpLocks/>
            </p:cNvCxnSpPr>
            <p:nvPr/>
          </p:nvCxnSpPr>
          <p:spPr>
            <a:xfrm>
              <a:off x="8016421" y="3459480"/>
              <a:ext cx="1098082" cy="0"/>
            </a:xfrm>
            <a:prstGeom prst="line">
              <a:avLst/>
            </a:prstGeom>
            <a:ln w="222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3762AF6-6343-42AF-0F86-5AA21A1BCBC9}"/>
                </a:ext>
              </a:extLst>
            </p:cNvPr>
            <p:cNvSpPr txBox="1"/>
            <p:nvPr/>
          </p:nvSpPr>
          <p:spPr>
            <a:xfrm>
              <a:off x="7939645" y="3140241"/>
              <a:ext cx="6571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rgbClr val="FF0000"/>
                  </a:solidFill>
                </a:rPr>
                <a:t>weir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585C7B9-B17F-D53F-5DDB-165FF132E6A0}"/>
              </a:ext>
            </a:extLst>
          </p:cNvPr>
          <p:cNvGrpSpPr/>
          <p:nvPr/>
        </p:nvGrpSpPr>
        <p:grpSpPr>
          <a:xfrm>
            <a:off x="10006569" y="1353186"/>
            <a:ext cx="1886975" cy="5400000"/>
            <a:chOff x="10006569" y="1353186"/>
            <a:chExt cx="1886975" cy="5400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6E08D04-DC7B-6FB5-8995-4C68545ECB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051"/>
            <a:stretch/>
          </p:blipFill>
          <p:spPr>
            <a:xfrm>
              <a:off x="10006569" y="1353186"/>
              <a:ext cx="1886975" cy="5400000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8E37BAB-0D6A-61DD-896F-8E8B034396DD}"/>
                </a:ext>
              </a:extLst>
            </p:cNvPr>
            <p:cNvCxnSpPr>
              <a:cxnSpLocks/>
            </p:cNvCxnSpPr>
            <p:nvPr/>
          </p:nvCxnSpPr>
          <p:spPr>
            <a:xfrm>
              <a:off x="10006569" y="3462921"/>
              <a:ext cx="1098082" cy="0"/>
            </a:xfrm>
            <a:prstGeom prst="line">
              <a:avLst/>
            </a:prstGeom>
            <a:ln w="222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8CB0396-13EB-5117-8781-B8B60D819632}"/>
              </a:ext>
            </a:extLst>
          </p:cNvPr>
          <p:cNvSpPr txBox="1"/>
          <p:nvPr/>
        </p:nvSpPr>
        <p:spPr>
          <a:xfrm>
            <a:off x="0" y="5565775"/>
            <a:ext cx="8255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/>
              <a:t>morphodynamic</a:t>
            </a:r>
            <a:r>
              <a:rPr lang="en-GB" b="1" dirty="0"/>
              <a:t> modelling identified channel instability resulting from simple weir removal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channel reprofiling upstream and downstream necessary → significant additional biodiversity benefit</a:t>
            </a:r>
          </a:p>
        </p:txBody>
      </p:sp>
    </p:spTree>
    <p:extLst>
      <p:ext uri="{BB962C8B-B14F-4D97-AF65-F5344CB8AC3E}">
        <p14:creationId xmlns:p14="http://schemas.microsoft.com/office/powerpoint/2010/main" val="340491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7868614-D976-9155-B921-56CF6B19283C}"/>
              </a:ext>
            </a:extLst>
          </p:cNvPr>
          <p:cNvSpPr txBox="1">
            <a:spLocks/>
          </p:cNvSpPr>
          <p:nvPr/>
        </p:nvSpPr>
        <p:spPr bwMode="auto">
          <a:xfrm>
            <a:off x="2986903" y="0"/>
            <a:ext cx="9318171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GB" sz="4000" b="1" dirty="0" err="1">
                <a:solidFill>
                  <a:srgbClr val="0070C0"/>
                </a:solidFill>
                <a:latin typeface="+mn-lt"/>
              </a:rPr>
              <a:t>Bronie</a:t>
            </a:r>
            <a:r>
              <a:rPr lang="en-GB" sz="4000" b="1" dirty="0">
                <a:solidFill>
                  <a:srgbClr val="0070C0"/>
                </a:solidFill>
                <a:latin typeface="+mn-lt"/>
              </a:rPr>
              <a:t> Burn – full removal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C11F41-02D9-4606-D5F1-CF540527E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241" y="1228447"/>
            <a:ext cx="4931913" cy="2774201"/>
          </a:xfrm>
          <a:prstGeom prst="rect">
            <a:avLst/>
          </a:prstGeom>
        </p:spPr>
      </p:pic>
      <p:pic>
        <p:nvPicPr>
          <p:cNvPr id="4" name="Picture 3" descr="A picture containing outdoor, ground, sky, nature&#10;&#10;Description automatically generated">
            <a:extLst>
              <a:ext uri="{FF2B5EF4-FFF2-40B4-BE49-F238E27FC236}">
                <a16:creationId xmlns:a16="http://schemas.microsoft.com/office/drawing/2014/main" id="{1FA93417-55C5-DEBA-EC4C-F9880669B0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r="26637" b="38008"/>
          <a:stretch/>
        </p:blipFill>
        <p:spPr>
          <a:xfrm>
            <a:off x="6640248" y="1231564"/>
            <a:ext cx="3987916" cy="27742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B08E223-52E1-CFB4-B0E0-6ECC6FBF4890}"/>
              </a:ext>
            </a:extLst>
          </p:cNvPr>
          <p:cNvGrpSpPr/>
          <p:nvPr/>
        </p:nvGrpSpPr>
        <p:grpSpPr>
          <a:xfrm>
            <a:off x="1574240" y="4020268"/>
            <a:ext cx="9043520" cy="2774252"/>
            <a:chOff x="50240" y="4020268"/>
            <a:chExt cx="9043520" cy="27742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3CC250-57C3-4D1A-CACB-A7B196E25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40" y="4020270"/>
              <a:ext cx="4932000" cy="2774250"/>
            </a:xfrm>
            <a:prstGeom prst="rect">
              <a:avLst/>
            </a:prstGeom>
          </p:spPr>
        </p:pic>
        <p:pic>
          <p:nvPicPr>
            <p:cNvPr id="7" name="Picture 6" descr="A picture containing outdoor, grass, ground, tree&#10;&#10;Description automatically generated">
              <a:extLst>
                <a:ext uri="{FF2B5EF4-FFF2-40B4-BE49-F238E27FC236}">
                  <a16:creationId xmlns:a16="http://schemas.microsoft.com/office/drawing/2014/main" id="{0F42FB30-8158-AB49-421D-71ACB7A6E2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02"/>
            <a:stretch/>
          </p:blipFill>
          <p:spPr>
            <a:xfrm>
              <a:off x="5116248" y="4020268"/>
              <a:ext cx="3977512" cy="2774251"/>
            </a:xfrm>
            <a:prstGeom prst="rect">
              <a:avLst/>
            </a:prstGeom>
          </p:spPr>
        </p:pic>
      </p:grpSp>
      <p:pic>
        <p:nvPicPr>
          <p:cNvPr id="8" name="Picture 7" descr="A picture containing grass, outdoor, nature&#10;&#10;Description automatically generated">
            <a:extLst>
              <a:ext uri="{FF2B5EF4-FFF2-40B4-BE49-F238E27FC236}">
                <a16:creationId xmlns:a16="http://schemas.microsoft.com/office/drawing/2014/main" id="{FCE598AB-5B62-63F4-D691-67D229DD03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12"/>
          <a:stretch/>
        </p:blipFill>
        <p:spPr>
          <a:xfrm>
            <a:off x="1563836" y="1238639"/>
            <a:ext cx="9081028" cy="555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7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926A8F-ABF1-4875-A134-B203284903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5831" y="1363395"/>
            <a:ext cx="7051580" cy="540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396AB2-62A4-4503-8C5E-726CAB4FD327}"/>
              </a:ext>
            </a:extLst>
          </p:cNvPr>
          <p:cNvSpPr txBox="1"/>
          <p:nvPr/>
        </p:nvSpPr>
        <p:spPr>
          <a:xfrm>
            <a:off x="6447453" y="1348025"/>
            <a:ext cx="57445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 dirty="0">
                <a:solidFill>
                  <a:srgbClr val="0070C0"/>
                </a:solidFill>
                <a:latin typeface="+mj-lt"/>
              </a:rPr>
              <a:t>Application of ‘</a:t>
            </a:r>
            <a:r>
              <a:rPr lang="en-GB" sz="2800" b="1" dirty="0" err="1">
                <a:solidFill>
                  <a:srgbClr val="0070C0"/>
                </a:solidFill>
                <a:latin typeface="+mj-lt"/>
              </a:rPr>
              <a:t>morphodynamic</a:t>
            </a:r>
            <a:r>
              <a:rPr lang="en-GB" sz="2800" b="1" dirty="0">
                <a:solidFill>
                  <a:srgbClr val="0070C0"/>
                </a:solidFill>
                <a:latin typeface="+mj-lt"/>
              </a:rPr>
              <a:t>’ modelling of channel bed evolution as a result of the removal of large weir structure and rock ramp replacement.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E13EE3-4BEF-46E8-9E90-639B37225F5A}"/>
              </a:ext>
            </a:extLst>
          </p:cNvPr>
          <p:cNvSpPr txBox="1"/>
          <p:nvPr/>
        </p:nvSpPr>
        <p:spPr>
          <a:xfrm>
            <a:off x="7904950" y="3694094"/>
            <a:ext cx="3745198" cy="156966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/>
              <a:t>POWERFUL DESIGN/ RISK MANAGEMENT TOOL -  IDENTIFIES ‘FATE’ OF STORED SEDIMENT.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F8AFF95-CDBD-F56A-E0ED-2F5365E5367E}"/>
              </a:ext>
            </a:extLst>
          </p:cNvPr>
          <p:cNvGrpSpPr/>
          <p:nvPr/>
        </p:nvGrpSpPr>
        <p:grpSpPr>
          <a:xfrm>
            <a:off x="119398" y="3303037"/>
            <a:ext cx="6423754" cy="3403592"/>
            <a:chOff x="119398" y="3303037"/>
            <a:chExt cx="6423754" cy="340359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CF9AB33-C2E2-8030-B842-D82853B6E1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37110" y="3801414"/>
              <a:ext cx="1206042" cy="47200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 descr="A picture containing grass, outdoor, tree, nature&#10;&#10;Description automatically generated">
              <a:extLst>
                <a:ext uri="{FF2B5EF4-FFF2-40B4-BE49-F238E27FC236}">
                  <a16:creationId xmlns:a16="http://schemas.microsoft.com/office/drawing/2014/main" id="{17397FDD-A48F-1F04-4007-93549460D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0" t="8001" r="48025" b="51050"/>
            <a:stretch/>
          </p:blipFill>
          <p:spPr>
            <a:xfrm>
              <a:off x="119398" y="3303037"/>
              <a:ext cx="5455093" cy="340359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6C8453C-D2DE-48DF-2781-2E1CE52E10DF}"/>
              </a:ext>
            </a:extLst>
          </p:cNvPr>
          <p:cNvSpPr txBox="1">
            <a:spLocks/>
          </p:cNvSpPr>
          <p:nvPr/>
        </p:nvSpPr>
        <p:spPr bwMode="auto">
          <a:xfrm>
            <a:off x="2846944" y="12965"/>
            <a:ext cx="9318171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GB" sz="4000" b="1" dirty="0" err="1">
                <a:solidFill>
                  <a:srgbClr val="0070C0"/>
                </a:solidFill>
                <a:latin typeface="+mn-lt"/>
              </a:rPr>
              <a:t>Bowston</a:t>
            </a:r>
            <a:r>
              <a:rPr lang="en-GB" sz="4000" b="1" dirty="0">
                <a:solidFill>
                  <a:srgbClr val="0070C0"/>
                </a:solidFill>
                <a:latin typeface="+mn-lt"/>
              </a:rPr>
              <a:t> Weir – partial removal/ rock ramp</a:t>
            </a:r>
          </a:p>
        </p:txBody>
      </p:sp>
    </p:spTree>
    <p:extLst>
      <p:ext uri="{BB962C8B-B14F-4D97-AF65-F5344CB8AC3E}">
        <p14:creationId xmlns:p14="http://schemas.microsoft.com/office/powerpoint/2010/main" val="234503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outdoor, tree, rock, nature&#10;&#10;Description automatically generated">
            <a:extLst>
              <a:ext uri="{FF2B5EF4-FFF2-40B4-BE49-F238E27FC236}">
                <a16:creationId xmlns:a16="http://schemas.microsoft.com/office/drawing/2014/main" id="{10AA9CF5-8920-B811-8C31-E3DD239FFF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09"/>
          <a:stretch/>
        </p:blipFill>
        <p:spPr>
          <a:xfrm>
            <a:off x="120871" y="1295002"/>
            <a:ext cx="6840510" cy="4267996"/>
          </a:xfrm>
          <a:prstGeom prst="rect">
            <a:avLst/>
          </a:prstGeom>
        </p:spPr>
      </p:pic>
      <p:pic>
        <p:nvPicPr>
          <p:cNvPr id="18" name="Picture 17" descr="A person standing in a river&#10;&#10;Description automatically generated with medium confidence">
            <a:extLst>
              <a:ext uri="{FF2B5EF4-FFF2-40B4-BE49-F238E27FC236}">
                <a16:creationId xmlns:a16="http://schemas.microsoft.com/office/drawing/2014/main" id="{BFBB04E1-36C2-30E4-F9D3-C09071D7F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" r="78" b="16808"/>
          <a:stretch/>
        </p:blipFill>
        <p:spPr>
          <a:xfrm>
            <a:off x="5351490" y="2575249"/>
            <a:ext cx="6719639" cy="419258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20D87A4-975C-4FE5-1A24-B277F71A3217}"/>
              </a:ext>
            </a:extLst>
          </p:cNvPr>
          <p:cNvSpPr txBox="1">
            <a:spLocks/>
          </p:cNvSpPr>
          <p:nvPr/>
        </p:nvSpPr>
        <p:spPr bwMode="auto">
          <a:xfrm>
            <a:off x="2846944" y="12965"/>
            <a:ext cx="9318171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GB" sz="4000" b="1" dirty="0" err="1">
                <a:solidFill>
                  <a:srgbClr val="0070C0"/>
                </a:solidFill>
                <a:latin typeface="+mn-lt"/>
              </a:rPr>
              <a:t>Bowston</a:t>
            </a:r>
            <a:r>
              <a:rPr lang="en-GB" sz="4000" b="1" dirty="0">
                <a:solidFill>
                  <a:srgbClr val="0070C0"/>
                </a:solidFill>
                <a:latin typeface="+mn-lt"/>
              </a:rPr>
              <a:t> Weir – partial removal/ rock ramp</a:t>
            </a:r>
          </a:p>
        </p:txBody>
      </p:sp>
    </p:spTree>
    <p:extLst>
      <p:ext uri="{BB962C8B-B14F-4D97-AF65-F5344CB8AC3E}">
        <p14:creationId xmlns:p14="http://schemas.microsoft.com/office/powerpoint/2010/main" val="134458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ree, outdoor, rock, nature&#10;&#10;Description automatically generated">
            <a:extLst>
              <a:ext uri="{FF2B5EF4-FFF2-40B4-BE49-F238E27FC236}">
                <a16:creationId xmlns:a16="http://schemas.microsoft.com/office/drawing/2014/main" id="{FC70B3E1-4B29-83F2-C8CC-F634358A0C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72"/>
          <a:stretch/>
        </p:blipFill>
        <p:spPr>
          <a:xfrm>
            <a:off x="1837969" y="1340768"/>
            <a:ext cx="8516062" cy="532859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7868614-D976-9155-B921-56CF6B19283C}"/>
              </a:ext>
            </a:extLst>
          </p:cNvPr>
          <p:cNvSpPr txBox="1">
            <a:spLocks/>
          </p:cNvSpPr>
          <p:nvPr/>
        </p:nvSpPr>
        <p:spPr bwMode="auto">
          <a:xfrm>
            <a:off x="2846944" y="12965"/>
            <a:ext cx="9318171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GB" sz="4000" b="1" dirty="0" err="1">
                <a:solidFill>
                  <a:srgbClr val="0070C0"/>
                </a:solidFill>
                <a:latin typeface="+mn-lt"/>
              </a:rPr>
              <a:t>Bowston</a:t>
            </a:r>
            <a:r>
              <a:rPr lang="en-GB" sz="4000" b="1" dirty="0">
                <a:solidFill>
                  <a:srgbClr val="0070C0"/>
                </a:solidFill>
                <a:latin typeface="+mn-lt"/>
              </a:rPr>
              <a:t> Weir – partial removal/ rock ramp</a:t>
            </a:r>
          </a:p>
        </p:txBody>
      </p:sp>
    </p:spTree>
    <p:extLst>
      <p:ext uri="{BB962C8B-B14F-4D97-AF65-F5344CB8AC3E}">
        <p14:creationId xmlns:p14="http://schemas.microsoft.com/office/powerpoint/2010/main" val="2215616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ter Power Point cbec CM 2018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713</Words>
  <Application>Microsoft Office PowerPoint</Application>
  <PresentationFormat>Widescreen</PresentationFormat>
  <Paragraphs>104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Constantia</vt:lpstr>
      <vt:lpstr>Google Sans</vt:lpstr>
      <vt:lpstr>Myriad Pro Light</vt:lpstr>
      <vt:lpstr>Office Theme</vt:lpstr>
      <vt:lpstr>Master Power Point cbec CM 2018</vt:lpstr>
      <vt:lpstr>The sustainable ‘nature-based’ management of sediment at dam structures: design and implementation case studies from Scotland, England and Iceland.</vt:lpstr>
      <vt:lpstr>Sediment continuity in rivers</vt:lpstr>
      <vt:lpstr>Different size structures, different approaches? (not just removal!)</vt:lpstr>
      <vt:lpstr>Significant risk in dam/ weir management!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Andakílsá – sediment management/ ‘dam retrofit’</vt:lpstr>
      <vt:lpstr>PowerPoint Presentation</vt:lpstr>
      <vt:lpstr>PowerPoint Presentation</vt:lpstr>
      <vt:lpstr>Andakilsa reservoir sediment transport modelling</vt:lpstr>
      <vt:lpstr>River Shin – habitat mitigation/ sediment management</vt:lpstr>
      <vt:lpstr>PowerPoint Presentation</vt:lpstr>
      <vt:lpstr>PowerPoint Presentation</vt:lpstr>
      <vt:lpstr>PowerPoint Presentation</vt:lpstr>
      <vt:lpstr>Different size structures, different approaches? (not just removal!)</vt:lpstr>
      <vt:lpstr>Thank-you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Restoring multi life-stage, connected aquatic habitat via geomorphic forcing in gravel bed river restoration</dc:title>
  <dc:creator>Eric Gillies</dc:creator>
  <cp:lastModifiedBy>Hamish Moir</cp:lastModifiedBy>
  <cp:revision>178</cp:revision>
  <dcterms:created xsi:type="dcterms:W3CDTF">2020-11-10T17:56:10Z</dcterms:created>
  <dcterms:modified xsi:type="dcterms:W3CDTF">2023-05-17T09:21:27Z</dcterms:modified>
</cp:coreProperties>
</file>