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315" r:id="rId4"/>
    <p:sldId id="259" r:id="rId5"/>
    <p:sldId id="318" r:id="rId6"/>
    <p:sldId id="286" r:id="rId7"/>
    <p:sldId id="268" r:id="rId8"/>
    <p:sldId id="299" r:id="rId9"/>
    <p:sldId id="316" r:id="rId10"/>
    <p:sldId id="300" r:id="rId11"/>
    <p:sldId id="303" r:id="rId12"/>
    <p:sldId id="301" r:id="rId13"/>
    <p:sldId id="302" r:id="rId14"/>
    <p:sldId id="304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261" r:id="rId25"/>
    <p:sldId id="262" r:id="rId26"/>
    <p:sldId id="269" r:id="rId27"/>
    <p:sldId id="317" r:id="rId28"/>
    <p:sldId id="320" r:id="rId29"/>
    <p:sldId id="263" r:id="rId30"/>
    <p:sldId id="319" r:id="rId31"/>
    <p:sldId id="264" r:id="rId32"/>
    <p:sldId id="25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4DA"/>
    <a:srgbClr val="043667"/>
    <a:srgbClr val="257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047" autoAdjust="0"/>
  </p:normalViewPr>
  <p:slideViewPr>
    <p:cSldViewPr snapToGrid="0">
      <p:cViewPr varScale="1">
        <p:scale>
          <a:sx n="56" d="100"/>
          <a:sy n="56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370C5-EAE3-4FEB-8FC4-B00C2679B67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E020E6-AE61-4C43-A4D6-557FB715AF8B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 smtClean="0"/>
            <a:t>Weir Removal</a:t>
          </a:r>
          <a:endParaRPr lang="en-GB" dirty="0"/>
        </a:p>
      </dgm:t>
    </dgm:pt>
    <dgm:pt modelId="{8CBEFEC0-4F00-4DE3-B732-7EDD1CBEE307}" type="parTrans" cxnId="{DC6751E0-61EE-47AF-B4EF-C25896387FBD}">
      <dgm:prSet/>
      <dgm:spPr/>
      <dgm:t>
        <a:bodyPr/>
        <a:lstStyle/>
        <a:p>
          <a:endParaRPr lang="en-GB"/>
        </a:p>
      </dgm:t>
    </dgm:pt>
    <dgm:pt modelId="{4FDC0EAB-58A1-44D1-9A3F-E7081B937361}" type="sibTrans" cxnId="{DC6751E0-61EE-47AF-B4EF-C25896387FBD}">
      <dgm:prSet/>
      <dgm:spPr/>
      <dgm:t>
        <a:bodyPr/>
        <a:lstStyle/>
        <a:p>
          <a:endParaRPr lang="en-GB"/>
        </a:p>
      </dgm:t>
    </dgm:pt>
    <dgm:pt modelId="{A1178477-8219-4E59-9DB7-39425F14AE52}">
      <dgm:prSet phldrT="[Text]"/>
      <dgm:spPr/>
      <dgm:t>
        <a:bodyPr/>
        <a:lstStyle/>
        <a:p>
          <a:r>
            <a:rPr lang="en-GB" dirty="0"/>
            <a:t>Anglers</a:t>
          </a:r>
        </a:p>
      </dgm:t>
    </dgm:pt>
    <dgm:pt modelId="{F6F9CFF4-E66F-433B-8AD1-F5872D850247}" type="parTrans" cxnId="{AFCD2047-85CD-4826-A005-A7499A0738FF}">
      <dgm:prSet/>
      <dgm:spPr/>
      <dgm:t>
        <a:bodyPr/>
        <a:lstStyle/>
        <a:p>
          <a:endParaRPr lang="en-GB"/>
        </a:p>
      </dgm:t>
    </dgm:pt>
    <dgm:pt modelId="{FF975625-29B6-4AAD-9EDE-216C3D020E1D}" type="sibTrans" cxnId="{AFCD2047-85CD-4826-A005-A7499A0738FF}">
      <dgm:prSet/>
      <dgm:spPr/>
      <dgm:t>
        <a:bodyPr/>
        <a:lstStyle/>
        <a:p>
          <a:endParaRPr lang="en-GB"/>
        </a:p>
      </dgm:t>
    </dgm:pt>
    <dgm:pt modelId="{C88D7B72-8766-4B14-8BAB-6D3E08B9C69B}">
      <dgm:prSet phldrT="[Text]"/>
      <dgm:spPr/>
      <dgm:t>
        <a:bodyPr/>
        <a:lstStyle/>
        <a:p>
          <a:r>
            <a:rPr lang="en-GB" dirty="0"/>
            <a:t>EA</a:t>
          </a:r>
        </a:p>
      </dgm:t>
    </dgm:pt>
    <dgm:pt modelId="{A3F4F3D0-ED2E-4817-B244-0070BFB6B049}" type="parTrans" cxnId="{24386725-5C57-4E0A-BFD8-7CD944AD6D59}">
      <dgm:prSet/>
      <dgm:spPr/>
      <dgm:t>
        <a:bodyPr/>
        <a:lstStyle/>
        <a:p>
          <a:endParaRPr lang="en-GB"/>
        </a:p>
      </dgm:t>
    </dgm:pt>
    <dgm:pt modelId="{5D1108FB-8F4A-48D5-8CB0-47D8ABD8CDA6}" type="sibTrans" cxnId="{24386725-5C57-4E0A-BFD8-7CD944AD6D59}">
      <dgm:prSet/>
      <dgm:spPr/>
      <dgm:t>
        <a:bodyPr/>
        <a:lstStyle/>
        <a:p>
          <a:endParaRPr lang="en-GB"/>
        </a:p>
      </dgm:t>
    </dgm:pt>
    <dgm:pt modelId="{083605AE-C774-4940-9098-F5AAF5B1A438}">
      <dgm:prSet phldrT="[Text]"/>
      <dgm:spPr/>
      <dgm:t>
        <a:bodyPr/>
        <a:lstStyle/>
        <a:p>
          <a:r>
            <a:rPr lang="en-GB" dirty="0"/>
            <a:t>NE</a:t>
          </a:r>
        </a:p>
      </dgm:t>
    </dgm:pt>
    <dgm:pt modelId="{56BD5CFF-BCA9-46FE-95D5-1C93F01AC1A4}" type="parTrans" cxnId="{130D28F7-62F1-4559-8F5D-F1BA27F2262F}">
      <dgm:prSet/>
      <dgm:spPr/>
      <dgm:t>
        <a:bodyPr/>
        <a:lstStyle/>
        <a:p>
          <a:endParaRPr lang="en-GB"/>
        </a:p>
      </dgm:t>
    </dgm:pt>
    <dgm:pt modelId="{DC0A7F87-D52D-476B-B3FD-1529F2FD8FDC}" type="sibTrans" cxnId="{130D28F7-62F1-4559-8F5D-F1BA27F2262F}">
      <dgm:prSet/>
      <dgm:spPr/>
      <dgm:t>
        <a:bodyPr/>
        <a:lstStyle/>
        <a:p>
          <a:endParaRPr lang="en-GB"/>
        </a:p>
      </dgm:t>
    </dgm:pt>
    <dgm:pt modelId="{755FD1CF-CE74-4664-91E2-D16412C29C1D}">
      <dgm:prSet phldrT="[Text]"/>
      <dgm:spPr/>
      <dgm:t>
        <a:bodyPr/>
        <a:lstStyle/>
        <a:p>
          <a:r>
            <a:rPr lang="en-GB" dirty="0"/>
            <a:t>Internal</a:t>
          </a:r>
        </a:p>
      </dgm:t>
    </dgm:pt>
    <dgm:pt modelId="{57D41A0F-E1F9-4B79-BBC6-F9CF0817BAB3}" type="parTrans" cxnId="{68F8ABFA-20C5-4FB7-BB84-C799961A02B4}">
      <dgm:prSet/>
      <dgm:spPr/>
      <dgm:t>
        <a:bodyPr/>
        <a:lstStyle/>
        <a:p>
          <a:endParaRPr lang="en-GB"/>
        </a:p>
      </dgm:t>
    </dgm:pt>
    <dgm:pt modelId="{42FFB107-FDEF-440F-9316-6F72B1296D7A}" type="sibTrans" cxnId="{68F8ABFA-20C5-4FB7-BB84-C799961A02B4}">
      <dgm:prSet/>
      <dgm:spPr/>
      <dgm:t>
        <a:bodyPr/>
        <a:lstStyle/>
        <a:p>
          <a:endParaRPr lang="en-GB"/>
        </a:p>
      </dgm:t>
    </dgm:pt>
    <dgm:pt modelId="{D733DC4C-BB69-4A9F-9DF2-4AAEE0B635FB}">
      <dgm:prSet phldrT="[Text]"/>
      <dgm:spPr/>
      <dgm:t>
        <a:bodyPr/>
        <a:lstStyle/>
        <a:p>
          <a:r>
            <a:rPr lang="en-GB" dirty="0"/>
            <a:t>Historic England</a:t>
          </a:r>
        </a:p>
      </dgm:t>
    </dgm:pt>
    <dgm:pt modelId="{2CEE2BE8-28FD-4457-A88D-FD8C5D420AFF}" type="parTrans" cxnId="{E7B5AACE-96CA-485D-9002-39917ECA70BF}">
      <dgm:prSet/>
      <dgm:spPr/>
      <dgm:t>
        <a:bodyPr/>
        <a:lstStyle/>
        <a:p>
          <a:endParaRPr lang="en-GB"/>
        </a:p>
      </dgm:t>
    </dgm:pt>
    <dgm:pt modelId="{50086D84-7C61-4BF3-B4B8-A50C453C1202}" type="sibTrans" cxnId="{E7B5AACE-96CA-485D-9002-39917ECA70BF}">
      <dgm:prSet/>
      <dgm:spPr/>
      <dgm:t>
        <a:bodyPr/>
        <a:lstStyle/>
        <a:p>
          <a:endParaRPr lang="en-GB"/>
        </a:p>
      </dgm:t>
    </dgm:pt>
    <dgm:pt modelId="{5DE9BEBC-7297-4F23-8BF2-A8215869D31A}">
      <dgm:prSet phldrT="[Text]"/>
      <dgm:spPr/>
      <dgm:t>
        <a:bodyPr/>
        <a:lstStyle/>
        <a:p>
          <a:r>
            <a:rPr lang="en-GB" dirty="0"/>
            <a:t>Local Business</a:t>
          </a:r>
        </a:p>
      </dgm:t>
    </dgm:pt>
    <dgm:pt modelId="{0ABEF2EC-3AB8-4B8D-8817-94E48A4EBBE9}" type="parTrans" cxnId="{24C6D827-D5B3-4491-BCCC-D9708AED7DE0}">
      <dgm:prSet/>
      <dgm:spPr/>
      <dgm:t>
        <a:bodyPr/>
        <a:lstStyle/>
        <a:p>
          <a:endParaRPr lang="en-GB"/>
        </a:p>
      </dgm:t>
    </dgm:pt>
    <dgm:pt modelId="{C26D11E7-AFC6-4E73-BD98-58ABFAEDBC2A}" type="sibTrans" cxnId="{24C6D827-D5B3-4491-BCCC-D9708AED7DE0}">
      <dgm:prSet/>
      <dgm:spPr/>
      <dgm:t>
        <a:bodyPr/>
        <a:lstStyle/>
        <a:p>
          <a:endParaRPr lang="en-GB"/>
        </a:p>
      </dgm:t>
    </dgm:pt>
    <dgm:pt modelId="{1C23BB9B-B2DD-4B17-A398-69CC91FDD72A}" type="pres">
      <dgm:prSet presAssocID="{36B370C5-EAE3-4FEB-8FC4-B00C2679B6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8D1D60-9697-4357-AD48-5AD6EC78ECBC}" type="pres">
      <dgm:prSet presAssocID="{7FE020E6-AE61-4C43-A4D6-557FB715AF8B}" presName="Parent" presStyleLbl="node0" presStyleIdx="0" presStyleCnt="1" custLinFactNeighborX="7707" custLinFactNeighborY="-1443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FAF09AB-CF8B-460B-8C3A-303158FECC3F}" type="pres">
      <dgm:prSet presAssocID="{A1178477-8219-4E59-9DB7-39425F14AE52}" presName="Accent1" presStyleCnt="0"/>
      <dgm:spPr/>
    </dgm:pt>
    <dgm:pt modelId="{B6A1D480-CFDA-40AA-9D36-0C9F48765E3D}" type="pres">
      <dgm:prSet presAssocID="{A1178477-8219-4E59-9DB7-39425F14AE52}" presName="Accent" presStyleLbl="bgShp" presStyleIdx="0" presStyleCnt="6"/>
      <dgm:spPr/>
    </dgm:pt>
    <dgm:pt modelId="{60FEAE39-2F0E-471E-8D41-A5365794944B}" type="pres">
      <dgm:prSet presAssocID="{A1178477-8219-4E59-9DB7-39425F14AE52}" presName="Child1" presStyleLbl="node1" presStyleIdx="0" presStyleCnt="6" custLinFactNeighborX="7696" custLinFactNeighborY="-12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4A6FD-AAC7-4BBF-9B37-60300254EDD4}" type="pres">
      <dgm:prSet presAssocID="{C88D7B72-8766-4B14-8BAB-6D3E08B9C69B}" presName="Accent2" presStyleCnt="0"/>
      <dgm:spPr/>
    </dgm:pt>
    <dgm:pt modelId="{08F187D0-0D3B-4171-9174-C116890FB1DB}" type="pres">
      <dgm:prSet presAssocID="{C88D7B72-8766-4B14-8BAB-6D3E08B9C69B}" presName="Accent" presStyleLbl="bgShp" presStyleIdx="1" presStyleCnt="6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A870B7B8-F4A4-4D00-B6DD-01F8C41F39D7}" type="pres">
      <dgm:prSet presAssocID="{C88D7B72-8766-4B14-8BAB-6D3E08B9C69B}" presName="Child2" presStyleLbl="node1" presStyleIdx="1" presStyleCnt="6" custLinFactNeighborX="13295" custLinFactNeighborY="-7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78B74-51EF-4057-A66E-4B526A704C6A}" type="pres">
      <dgm:prSet presAssocID="{083605AE-C774-4940-9098-F5AAF5B1A438}" presName="Accent3" presStyleCnt="0"/>
      <dgm:spPr/>
    </dgm:pt>
    <dgm:pt modelId="{65D2A8B4-83BA-4AD0-AC97-32E9DCAEB8EA}" type="pres">
      <dgm:prSet presAssocID="{083605AE-C774-4940-9098-F5AAF5B1A438}" presName="Accent" presStyleLbl="bgShp" presStyleIdx="2" presStyleCnt="6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4BB79306-B256-4C1F-AEC6-D6FCD601ADCD}" type="pres">
      <dgm:prSet presAssocID="{083605AE-C774-4940-9098-F5AAF5B1A438}" presName="Child3" presStyleLbl="node1" presStyleIdx="2" presStyleCnt="6" custLinFactNeighborX="14253" custLinFactNeighborY="1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6C211-67B6-40F8-8E98-5BC09332B58A}" type="pres">
      <dgm:prSet presAssocID="{755FD1CF-CE74-4664-91E2-D16412C29C1D}" presName="Accent4" presStyleCnt="0"/>
      <dgm:spPr/>
    </dgm:pt>
    <dgm:pt modelId="{6CE61134-63CD-4669-9E05-3FE8566FE33E}" type="pres">
      <dgm:prSet presAssocID="{755FD1CF-CE74-4664-91E2-D16412C29C1D}" presName="Accent" presStyleLbl="bgShp" presStyleIdx="3" presStyleCnt="6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A84EC29C-796C-4E58-ADF9-2276DFABD781}" type="pres">
      <dgm:prSet presAssocID="{755FD1CF-CE74-4664-91E2-D16412C29C1D}" presName="Child4" presStyleLbl="node1" presStyleIdx="3" presStyleCnt="6" custLinFactNeighborX="10689" custLinFactNeighborY="-35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0A979-FF3B-453A-B754-16A043536E3E}" type="pres">
      <dgm:prSet presAssocID="{D733DC4C-BB69-4A9F-9DF2-4AAEE0B635FB}" presName="Accent5" presStyleCnt="0"/>
      <dgm:spPr/>
    </dgm:pt>
    <dgm:pt modelId="{17D2EB3A-07A6-40EE-8B56-047608FD1C31}" type="pres">
      <dgm:prSet presAssocID="{D733DC4C-BB69-4A9F-9DF2-4AAEE0B635FB}" presName="Accent" presStyleLbl="bgShp" presStyleIdx="4" presStyleCnt="6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486692F2-3AF8-44B5-A425-B41581F6393E}" type="pres">
      <dgm:prSet presAssocID="{D733DC4C-BB69-4A9F-9DF2-4AAEE0B635F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1D560-23F1-4DD4-82E1-71476EE64652}" type="pres">
      <dgm:prSet presAssocID="{5DE9BEBC-7297-4F23-8BF2-A8215869D31A}" presName="Accent6" presStyleCnt="0"/>
      <dgm:spPr/>
    </dgm:pt>
    <dgm:pt modelId="{8EE8CD01-F51C-42ED-8B71-589DE89538A6}" type="pres">
      <dgm:prSet presAssocID="{5DE9BEBC-7297-4F23-8BF2-A8215869D31A}" presName="Accent" presStyleLbl="bgShp" presStyleIdx="5" presStyleCnt="6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9B16CE45-6807-4A95-A7F3-797A2A4BFD3B}" type="pres">
      <dgm:prSet presAssocID="{5DE9BEBC-7297-4F23-8BF2-A8215869D31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C2F790-B910-4B60-9B5A-E3AE4EBF482E}" type="presOf" srcId="{A1178477-8219-4E59-9DB7-39425F14AE52}" destId="{60FEAE39-2F0E-471E-8D41-A5365794944B}" srcOrd="0" destOrd="0" presId="urn:microsoft.com/office/officeart/2011/layout/HexagonRadial"/>
    <dgm:cxn modelId="{AFCD2047-85CD-4826-A005-A7499A0738FF}" srcId="{7FE020E6-AE61-4C43-A4D6-557FB715AF8B}" destId="{A1178477-8219-4E59-9DB7-39425F14AE52}" srcOrd="0" destOrd="0" parTransId="{F6F9CFF4-E66F-433B-8AD1-F5872D850247}" sibTransId="{FF975625-29B6-4AAD-9EDE-216C3D020E1D}"/>
    <dgm:cxn modelId="{1AAD110E-29F5-4256-AC5D-9AE594B60DEC}" type="presOf" srcId="{D733DC4C-BB69-4A9F-9DF2-4AAEE0B635FB}" destId="{486692F2-3AF8-44B5-A425-B41581F6393E}" srcOrd="0" destOrd="0" presId="urn:microsoft.com/office/officeart/2011/layout/HexagonRadial"/>
    <dgm:cxn modelId="{8AE5838A-4A24-45B5-9B9F-80E8AA8C3245}" type="presOf" srcId="{7FE020E6-AE61-4C43-A4D6-557FB715AF8B}" destId="{9A8D1D60-9697-4357-AD48-5AD6EC78ECBC}" srcOrd="0" destOrd="0" presId="urn:microsoft.com/office/officeart/2011/layout/HexagonRadial"/>
    <dgm:cxn modelId="{68F8ABFA-20C5-4FB7-BB84-C799961A02B4}" srcId="{7FE020E6-AE61-4C43-A4D6-557FB715AF8B}" destId="{755FD1CF-CE74-4664-91E2-D16412C29C1D}" srcOrd="3" destOrd="0" parTransId="{57D41A0F-E1F9-4B79-BBC6-F9CF0817BAB3}" sibTransId="{42FFB107-FDEF-440F-9316-6F72B1296D7A}"/>
    <dgm:cxn modelId="{20669595-E441-4787-B166-76D80D790231}" type="presOf" srcId="{5DE9BEBC-7297-4F23-8BF2-A8215869D31A}" destId="{9B16CE45-6807-4A95-A7F3-797A2A4BFD3B}" srcOrd="0" destOrd="0" presId="urn:microsoft.com/office/officeart/2011/layout/HexagonRadial"/>
    <dgm:cxn modelId="{E7B5AACE-96CA-485D-9002-39917ECA70BF}" srcId="{7FE020E6-AE61-4C43-A4D6-557FB715AF8B}" destId="{D733DC4C-BB69-4A9F-9DF2-4AAEE0B635FB}" srcOrd="4" destOrd="0" parTransId="{2CEE2BE8-28FD-4457-A88D-FD8C5D420AFF}" sibTransId="{50086D84-7C61-4BF3-B4B8-A50C453C1202}"/>
    <dgm:cxn modelId="{604BCB21-73F4-4FA9-BB0A-246FEDA20D2D}" type="presOf" srcId="{083605AE-C774-4940-9098-F5AAF5B1A438}" destId="{4BB79306-B256-4C1F-AEC6-D6FCD601ADCD}" srcOrd="0" destOrd="0" presId="urn:microsoft.com/office/officeart/2011/layout/HexagonRadial"/>
    <dgm:cxn modelId="{130D28F7-62F1-4559-8F5D-F1BA27F2262F}" srcId="{7FE020E6-AE61-4C43-A4D6-557FB715AF8B}" destId="{083605AE-C774-4940-9098-F5AAF5B1A438}" srcOrd="2" destOrd="0" parTransId="{56BD5CFF-BCA9-46FE-95D5-1C93F01AC1A4}" sibTransId="{DC0A7F87-D52D-476B-B3FD-1529F2FD8FDC}"/>
    <dgm:cxn modelId="{24C6D827-D5B3-4491-BCCC-D9708AED7DE0}" srcId="{7FE020E6-AE61-4C43-A4D6-557FB715AF8B}" destId="{5DE9BEBC-7297-4F23-8BF2-A8215869D31A}" srcOrd="5" destOrd="0" parTransId="{0ABEF2EC-3AB8-4B8D-8817-94E48A4EBBE9}" sibTransId="{C26D11E7-AFC6-4E73-BD98-58ABFAEDBC2A}"/>
    <dgm:cxn modelId="{24386725-5C57-4E0A-BFD8-7CD944AD6D59}" srcId="{7FE020E6-AE61-4C43-A4D6-557FB715AF8B}" destId="{C88D7B72-8766-4B14-8BAB-6D3E08B9C69B}" srcOrd="1" destOrd="0" parTransId="{A3F4F3D0-ED2E-4817-B244-0070BFB6B049}" sibTransId="{5D1108FB-8F4A-48D5-8CB0-47D8ABD8CDA6}"/>
    <dgm:cxn modelId="{76265EC6-83DB-4B3B-B532-8DFDA17FB089}" type="presOf" srcId="{C88D7B72-8766-4B14-8BAB-6D3E08B9C69B}" destId="{A870B7B8-F4A4-4D00-B6DD-01F8C41F39D7}" srcOrd="0" destOrd="0" presId="urn:microsoft.com/office/officeart/2011/layout/HexagonRadial"/>
    <dgm:cxn modelId="{733688A8-0DDE-46F2-BF34-2CFD7B6307D8}" type="presOf" srcId="{36B370C5-EAE3-4FEB-8FC4-B00C2679B671}" destId="{1C23BB9B-B2DD-4B17-A398-69CC91FDD72A}" srcOrd="0" destOrd="0" presId="urn:microsoft.com/office/officeart/2011/layout/HexagonRadial"/>
    <dgm:cxn modelId="{DC6751E0-61EE-47AF-B4EF-C25896387FBD}" srcId="{36B370C5-EAE3-4FEB-8FC4-B00C2679B671}" destId="{7FE020E6-AE61-4C43-A4D6-557FB715AF8B}" srcOrd="0" destOrd="0" parTransId="{8CBEFEC0-4F00-4DE3-B732-7EDD1CBEE307}" sibTransId="{4FDC0EAB-58A1-44D1-9A3F-E7081B937361}"/>
    <dgm:cxn modelId="{27A51C65-D063-4BB3-A18E-59B2821765F1}" type="presOf" srcId="{755FD1CF-CE74-4664-91E2-D16412C29C1D}" destId="{A84EC29C-796C-4E58-ADF9-2276DFABD781}" srcOrd="0" destOrd="0" presId="urn:microsoft.com/office/officeart/2011/layout/HexagonRadial"/>
    <dgm:cxn modelId="{49238F4D-6B9A-45CF-A631-C453951E5CEF}" type="presParOf" srcId="{1C23BB9B-B2DD-4B17-A398-69CC91FDD72A}" destId="{9A8D1D60-9697-4357-AD48-5AD6EC78ECBC}" srcOrd="0" destOrd="0" presId="urn:microsoft.com/office/officeart/2011/layout/HexagonRadial"/>
    <dgm:cxn modelId="{14891AD2-60F1-479D-A922-EFD7CC331E63}" type="presParOf" srcId="{1C23BB9B-B2DD-4B17-A398-69CC91FDD72A}" destId="{AFAF09AB-CF8B-460B-8C3A-303158FECC3F}" srcOrd="1" destOrd="0" presId="urn:microsoft.com/office/officeart/2011/layout/HexagonRadial"/>
    <dgm:cxn modelId="{83B26370-D880-4A4E-AA7A-17F77355F672}" type="presParOf" srcId="{AFAF09AB-CF8B-460B-8C3A-303158FECC3F}" destId="{B6A1D480-CFDA-40AA-9D36-0C9F48765E3D}" srcOrd="0" destOrd="0" presId="urn:microsoft.com/office/officeart/2011/layout/HexagonRadial"/>
    <dgm:cxn modelId="{16116803-BCF0-4C64-966D-B9DC94BF1E4E}" type="presParOf" srcId="{1C23BB9B-B2DD-4B17-A398-69CC91FDD72A}" destId="{60FEAE39-2F0E-471E-8D41-A5365794944B}" srcOrd="2" destOrd="0" presId="urn:microsoft.com/office/officeart/2011/layout/HexagonRadial"/>
    <dgm:cxn modelId="{C9C5D6DD-317D-435E-9DC4-4D91319661B2}" type="presParOf" srcId="{1C23BB9B-B2DD-4B17-A398-69CC91FDD72A}" destId="{4DF4A6FD-AAC7-4BBF-9B37-60300254EDD4}" srcOrd="3" destOrd="0" presId="urn:microsoft.com/office/officeart/2011/layout/HexagonRadial"/>
    <dgm:cxn modelId="{EA98E662-7F65-4225-A009-85D9A116E468}" type="presParOf" srcId="{4DF4A6FD-AAC7-4BBF-9B37-60300254EDD4}" destId="{08F187D0-0D3B-4171-9174-C116890FB1DB}" srcOrd="0" destOrd="0" presId="urn:microsoft.com/office/officeart/2011/layout/HexagonRadial"/>
    <dgm:cxn modelId="{9D82C9F4-91C2-4544-AA49-E1518154612F}" type="presParOf" srcId="{1C23BB9B-B2DD-4B17-A398-69CC91FDD72A}" destId="{A870B7B8-F4A4-4D00-B6DD-01F8C41F39D7}" srcOrd="4" destOrd="0" presId="urn:microsoft.com/office/officeart/2011/layout/HexagonRadial"/>
    <dgm:cxn modelId="{4323229F-C8A9-4D90-89C1-D528950D39B1}" type="presParOf" srcId="{1C23BB9B-B2DD-4B17-A398-69CC91FDD72A}" destId="{2AB78B74-51EF-4057-A66E-4B526A704C6A}" srcOrd="5" destOrd="0" presId="urn:microsoft.com/office/officeart/2011/layout/HexagonRadial"/>
    <dgm:cxn modelId="{C44F1671-63CC-4EF8-B862-58D586D32E39}" type="presParOf" srcId="{2AB78B74-51EF-4057-A66E-4B526A704C6A}" destId="{65D2A8B4-83BA-4AD0-AC97-32E9DCAEB8EA}" srcOrd="0" destOrd="0" presId="urn:microsoft.com/office/officeart/2011/layout/HexagonRadial"/>
    <dgm:cxn modelId="{AD953C8B-2D4C-4798-B97A-ACC47FAC912E}" type="presParOf" srcId="{1C23BB9B-B2DD-4B17-A398-69CC91FDD72A}" destId="{4BB79306-B256-4C1F-AEC6-D6FCD601ADCD}" srcOrd="6" destOrd="0" presId="urn:microsoft.com/office/officeart/2011/layout/HexagonRadial"/>
    <dgm:cxn modelId="{B5C91F23-CB07-4E4C-B96D-16FEB1A5ECB1}" type="presParOf" srcId="{1C23BB9B-B2DD-4B17-A398-69CC91FDD72A}" destId="{4CB6C211-67B6-40F8-8E98-5BC09332B58A}" srcOrd="7" destOrd="0" presId="urn:microsoft.com/office/officeart/2011/layout/HexagonRadial"/>
    <dgm:cxn modelId="{C8C8331F-070C-4A68-B30D-2231BE53AD72}" type="presParOf" srcId="{4CB6C211-67B6-40F8-8E98-5BC09332B58A}" destId="{6CE61134-63CD-4669-9E05-3FE8566FE33E}" srcOrd="0" destOrd="0" presId="urn:microsoft.com/office/officeart/2011/layout/HexagonRadial"/>
    <dgm:cxn modelId="{3A97670D-9102-4908-A917-6AEBFBA730AC}" type="presParOf" srcId="{1C23BB9B-B2DD-4B17-A398-69CC91FDD72A}" destId="{A84EC29C-796C-4E58-ADF9-2276DFABD781}" srcOrd="8" destOrd="0" presId="urn:microsoft.com/office/officeart/2011/layout/HexagonRadial"/>
    <dgm:cxn modelId="{DB83FAC3-5044-4796-B8EC-B7699579F37C}" type="presParOf" srcId="{1C23BB9B-B2DD-4B17-A398-69CC91FDD72A}" destId="{9660A979-FF3B-453A-B754-16A043536E3E}" srcOrd="9" destOrd="0" presId="urn:microsoft.com/office/officeart/2011/layout/HexagonRadial"/>
    <dgm:cxn modelId="{AD35D9BE-D1A2-4320-A279-8C8896A1C531}" type="presParOf" srcId="{9660A979-FF3B-453A-B754-16A043536E3E}" destId="{17D2EB3A-07A6-40EE-8B56-047608FD1C31}" srcOrd="0" destOrd="0" presId="urn:microsoft.com/office/officeart/2011/layout/HexagonRadial"/>
    <dgm:cxn modelId="{26543FC6-46DB-4C60-9079-97935A481518}" type="presParOf" srcId="{1C23BB9B-B2DD-4B17-A398-69CC91FDD72A}" destId="{486692F2-3AF8-44B5-A425-B41581F6393E}" srcOrd="10" destOrd="0" presId="urn:microsoft.com/office/officeart/2011/layout/HexagonRadial"/>
    <dgm:cxn modelId="{EB31BA19-7176-47C1-B7E0-39B9EF699848}" type="presParOf" srcId="{1C23BB9B-B2DD-4B17-A398-69CC91FDD72A}" destId="{B471D560-23F1-4DD4-82E1-71476EE64652}" srcOrd="11" destOrd="0" presId="urn:microsoft.com/office/officeart/2011/layout/HexagonRadial"/>
    <dgm:cxn modelId="{0B0894D0-2DF9-4143-9059-FC868F8D6C04}" type="presParOf" srcId="{B471D560-23F1-4DD4-82E1-71476EE64652}" destId="{8EE8CD01-F51C-42ED-8B71-589DE89538A6}" srcOrd="0" destOrd="0" presId="urn:microsoft.com/office/officeart/2011/layout/HexagonRadial"/>
    <dgm:cxn modelId="{FDB3C531-79A4-4E60-BD5D-AFAC6288CB54}" type="presParOf" srcId="{1C23BB9B-B2DD-4B17-A398-69CC91FDD72A}" destId="{9B16CE45-6807-4A95-A7F3-797A2A4BFD3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D1D60-9697-4357-AD48-5AD6EC78ECBC}">
      <dsp:nvSpPr>
        <dsp:cNvPr id="0" name=""/>
        <dsp:cNvSpPr/>
      </dsp:nvSpPr>
      <dsp:spPr>
        <a:xfrm>
          <a:off x="3782958" y="1542960"/>
          <a:ext cx="1992787" cy="1723842"/>
        </a:xfrm>
        <a:prstGeom prst="hexagon">
          <a:avLst>
            <a:gd name="adj" fmla="val 2857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Weir Removal</a:t>
          </a:r>
          <a:endParaRPr lang="en-GB" sz="2300" kern="1200" dirty="0"/>
        </a:p>
      </dsp:txBody>
      <dsp:txXfrm>
        <a:off x="4113191" y="1828625"/>
        <a:ext cx="1332321" cy="1152512"/>
      </dsp:txXfrm>
    </dsp:sp>
    <dsp:sp modelId="{08F187D0-0D3B-4171-9174-C116890FB1DB}">
      <dsp:nvSpPr>
        <dsp:cNvPr id="0" name=""/>
        <dsp:cNvSpPr/>
      </dsp:nvSpPr>
      <dsp:spPr>
        <a:xfrm>
          <a:off x="4877242" y="743094"/>
          <a:ext cx="751872" cy="64783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EAE39-2F0E-471E-8D41-A5365794944B}">
      <dsp:nvSpPr>
        <dsp:cNvPr id="0" name=""/>
        <dsp:cNvSpPr/>
      </dsp:nvSpPr>
      <dsp:spPr>
        <a:xfrm>
          <a:off x="3938620" y="0"/>
          <a:ext cx="1633075" cy="14128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Anglers</a:t>
          </a:r>
        </a:p>
      </dsp:txBody>
      <dsp:txXfrm>
        <a:off x="4209255" y="234131"/>
        <a:ext cx="1091805" cy="944540"/>
      </dsp:txXfrm>
    </dsp:sp>
    <dsp:sp modelId="{65D2A8B4-83BA-4AD0-AC97-32E9DCAEB8EA}">
      <dsp:nvSpPr>
        <dsp:cNvPr id="0" name=""/>
        <dsp:cNvSpPr/>
      </dsp:nvSpPr>
      <dsp:spPr>
        <a:xfrm>
          <a:off x="5754736" y="1954206"/>
          <a:ext cx="751872" cy="64783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0B7B8-F4A4-4D00-B6DD-01F8C41F39D7}">
      <dsp:nvSpPr>
        <dsp:cNvPr id="0" name=""/>
        <dsp:cNvSpPr/>
      </dsp:nvSpPr>
      <dsp:spPr>
        <a:xfrm>
          <a:off x="5527775" y="768885"/>
          <a:ext cx="1633075" cy="14128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EA</a:t>
          </a:r>
        </a:p>
      </dsp:txBody>
      <dsp:txXfrm>
        <a:off x="5798410" y="1003016"/>
        <a:ext cx="1091805" cy="944540"/>
      </dsp:txXfrm>
    </dsp:sp>
    <dsp:sp modelId="{6CE61134-63CD-4669-9E05-3FE8566FE33E}">
      <dsp:nvSpPr>
        <dsp:cNvPr id="0" name=""/>
        <dsp:cNvSpPr/>
      </dsp:nvSpPr>
      <dsp:spPr>
        <a:xfrm>
          <a:off x="5145172" y="3321324"/>
          <a:ext cx="751872" cy="64783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79306-B256-4C1F-AEC6-D6FCD601ADCD}">
      <dsp:nvSpPr>
        <dsp:cNvPr id="0" name=""/>
        <dsp:cNvSpPr/>
      </dsp:nvSpPr>
      <dsp:spPr>
        <a:xfrm>
          <a:off x="5543420" y="2593886"/>
          <a:ext cx="1633075" cy="14128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NE</a:t>
          </a:r>
        </a:p>
      </dsp:txBody>
      <dsp:txXfrm>
        <a:off x="5814055" y="2828017"/>
        <a:ext cx="1091805" cy="944540"/>
      </dsp:txXfrm>
    </dsp:sp>
    <dsp:sp modelId="{17D2EB3A-07A6-40EE-8B56-047608FD1C31}">
      <dsp:nvSpPr>
        <dsp:cNvPr id="0" name=""/>
        <dsp:cNvSpPr/>
      </dsp:nvSpPr>
      <dsp:spPr>
        <a:xfrm>
          <a:off x="3633082" y="3463236"/>
          <a:ext cx="751872" cy="64783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EC29C-796C-4E58-ADF9-2276DFABD781}">
      <dsp:nvSpPr>
        <dsp:cNvPr id="0" name=""/>
        <dsp:cNvSpPr/>
      </dsp:nvSpPr>
      <dsp:spPr>
        <a:xfrm>
          <a:off x="3987498" y="3397326"/>
          <a:ext cx="1633075" cy="14128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Internal</a:t>
          </a:r>
        </a:p>
      </dsp:txBody>
      <dsp:txXfrm>
        <a:off x="4258133" y="3631457"/>
        <a:ext cx="1091805" cy="944540"/>
      </dsp:txXfrm>
    </dsp:sp>
    <dsp:sp modelId="{8EE8CD01-F51C-42ED-8B71-589DE89538A6}">
      <dsp:nvSpPr>
        <dsp:cNvPr id="0" name=""/>
        <dsp:cNvSpPr/>
      </dsp:nvSpPr>
      <dsp:spPr>
        <a:xfrm>
          <a:off x="2741218" y="2252610"/>
          <a:ext cx="751872" cy="64783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692F2-3AF8-44B5-A425-B41581F6393E}">
      <dsp:nvSpPr>
        <dsp:cNvPr id="0" name=""/>
        <dsp:cNvSpPr/>
      </dsp:nvSpPr>
      <dsp:spPr>
        <a:xfrm>
          <a:off x="2308265" y="2578229"/>
          <a:ext cx="1633075" cy="14128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Historic England</a:t>
          </a:r>
        </a:p>
      </dsp:txBody>
      <dsp:txXfrm>
        <a:off x="2578900" y="2812360"/>
        <a:ext cx="1091805" cy="944540"/>
      </dsp:txXfrm>
    </dsp:sp>
    <dsp:sp modelId="{9B16CE45-6807-4A95-A7F3-797A2A4BFD3B}">
      <dsp:nvSpPr>
        <dsp:cNvPr id="0" name=""/>
        <dsp:cNvSpPr/>
      </dsp:nvSpPr>
      <dsp:spPr>
        <a:xfrm>
          <a:off x="2308265" y="867024"/>
          <a:ext cx="1633075" cy="14128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Local Business</a:t>
          </a:r>
        </a:p>
      </dsp:txBody>
      <dsp:txXfrm>
        <a:off x="2578900" y="1101155"/>
        <a:ext cx="1091805" cy="94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BB498-F1A0-43C2-BEC6-B30ECE60E8F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B6E2D-A585-4CAD-9C1C-C3CEE9323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0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Basic location and mention the photo shows the roughly 350m stretch we worked 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409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tried repeatedly to engage (look at</a:t>
            </a:r>
            <a:r>
              <a:rPr lang="en-GB" baseline="0" dirty="0" smtClean="0"/>
              <a:t> me trying to find the will to live!) but in the end, there was a difference of opinion between some of the anglers and WCRT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92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Local businesses and locals – removal will cause flooding / bank collapse / damage nearby road.</a:t>
            </a:r>
            <a:r>
              <a:rPr lang="en-GB" baseline="0" dirty="0" smtClean="0"/>
              <a:t> Also complaints that their heritage will be lost / weir is a work of art / grandad helped build it (in 1750!!) / repair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7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Historic England – generally opposed as structure dates back to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0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Also assumed structure was historically unique or at least interesting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7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Historic England – proven to be typical cobbles on wooden frame, with a concrete face dating back to (roughly) the 1960’s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351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try and appease locals and Historic</a:t>
            </a:r>
            <a:r>
              <a:rPr lang="en-GB" baseline="0" dirty="0" smtClean="0"/>
              <a:t> England, we agreed to retain part of the left-hand weir </a:t>
            </a:r>
            <a:r>
              <a:rPr lang="en-GB" baseline="0" dirty="0" err="1" smtClean="0"/>
              <a:t>stucture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63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Moving</a:t>
            </a:r>
            <a:r>
              <a:rPr lang="en-GB" baseline="0" dirty="0" smtClean="0"/>
              <a:t> on to or other partners…  they couldn’t have helped out more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25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seriously… I was asked</a:t>
            </a:r>
            <a:r>
              <a:rPr lang="en-GB" baseline="0" dirty="0" smtClean="0"/>
              <a:t> for the warts-and-all stories rather than the usual, glossy version. I definitely work in close partnership with the EA and NE and the staff on the ground have been great – rather, it’s often the process that goes on behind the scenes that slows down or reduces the amount of delivery we can achieve.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05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 raised during Impoundment</a:t>
            </a:r>
            <a:r>
              <a:rPr lang="en-GB" baseline="0" dirty="0" smtClean="0"/>
              <a:t> Licence / planning / permitting stages meant extra work from consultant = time delays = project postponed from summer 2017 to summer 2018 = funding which had been secure was no longer (necessarily) available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48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 raised during Impoundment</a:t>
            </a:r>
            <a:r>
              <a:rPr lang="en-GB" baseline="0" dirty="0" smtClean="0"/>
              <a:t> Licence / planning / permitting stages meant extra work from consultant = time delays = project postponed from summer 2017 to summer 2018 = funding which had been secure was no longer (necessarily) available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2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Vicinity of the small trading estate and access road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88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Internal issues mainly surrounding financing – especially much of coming in arrears</a:t>
            </a:r>
          </a:p>
          <a:p>
            <a:endParaRPr lang="en-GB" dirty="0" smtClean="0"/>
          </a:p>
          <a:p>
            <a:r>
              <a:rPr lang="en-GB" dirty="0" smtClean="0"/>
              <a:t>On last point – ask “imagine</a:t>
            </a:r>
            <a:r>
              <a:rPr lang="en-GB" baseline="0" dirty="0" smtClean="0"/>
              <a:t> the stress I and my director were under, worrying about being able to pay staff salaries”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263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Despite this… we had excavators</a:t>
            </a:r>
            <a:r>
              <a:rPr lang="en-GB" baseline="0" dirty="0" smtClean="0"/>
              <a:t> working in June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63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 can’t overstate</a:t>
            </a:r>
            <a:r>
              <a:rPr lang="en-GB" baseline="0" dirty="0" smtClean="0"/>
              <a:t> the importance of sharing information and making sure all stakeholders were kept abreast of developments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6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Weir fully removed</a:t>
            </a:r>
          </a:p>
          <a:p>
            <a:r>
              <a:rPr lang="en-GB" dirty="0" smtClean="0"/>
              <a:t>Upstream rapids created to manage erosion risk</a:t>
            </a:r>
          </a:p>
          <a:p>
            <a:r>
              <a:rPr lang="en-GB" dirty="0" smtClean="0"/>
              <a:t>Downstream riverbanks protected and more resilient to future flood events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287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a final word from our anglers: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66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a final word from our anglers: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69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just look how happy</a:t>
            </a:r>
            <a:r>
              <a:rPr lang="en-GB" baseline="0" dirty="0" smtClean="0"/>
              <a:t> the removal made some people;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45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8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6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Face of the weir, upstream riverbank slumping</a:t>
            </a:r>
            <a:r>
              <a:rPr lang="en-GB" baseline="0" dirty="0" smtClean="0"/>
              <a:t> (collapsed drainage system, not erosion, but timing couldn't have been worse – 5 weeks before mobilisation), and downstream erosion just below weir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04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were 6 distinct</a:t>
            </a:r>
            <a:r>
              <a:rPr lang="en-GB" baseline="0" dirty="0" smtClean="0"/>
              <a:t> forms of either outright objections to weir removal, or added complexities that made the project more challenging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36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Multiple objections from anglers – most vocal of the ‘against’ groups</a:t>
            </a:r>
            <a:r>
              <a:rPr lang="en-GB" baseline="0" dirty="0" smtClean="0"/>
              <a:t> – they felt not necessary / loss of fishing / loss of access (despite a byelaw banning fishing next to the weir!). They also involved Fish Legal to try to stop process, but wouldn’t engage with EA-led discussions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worked hard to avoid these sorts of situations: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4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Sorry I meant this slide: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94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Typically</a:t>
            </a:r>
            <a:r>
              <a:rPr lang="en-GB" baseline="0" dirty="0" smtClean="0"/>
              <a:t> annoying article – headline is about the fisherman but actually most of the article does allow WCRT to refute the claims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1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(move on quickly)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6E2D-A585-4CAD-9C1C-C3CEE93239E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0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63-7DE7-426C-8C37-4F414C39FD31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8B9-9885-4CD9-AB9D-61BC36EA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89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63-7DE7-426C-8C37-4F414C39FD31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8B9-9885-4CD9-AB9D-61BC36EA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0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63-7DE7-426C-8C37-4F414C39FD31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8B9-9885-4CD9-AB9D-61BC36EA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1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63-7DE7-426C-8C37-4F414C39FD31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8B9-9885-4CD9-AB9D-61BC36EA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7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63-7DE7-426C-8C37-4F414C39FD31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8B9-9885-4CD9-AB9D-61BC36EA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7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63-7DE7-426C-8C37-4F414C39FD31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8B9-9885-4CD9-AB9D-61BC36EA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5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63-7DE7-426C-8C37-4F414C39FD31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8B9-9885-4CD9-AB9D-61BC36EA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9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63-7DE7-426C-8C37-4F414C39FD31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8B9-9885-4CD9-AB9D-61BC36EA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52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63-7DE7-426C-8C37-4F414C39FD31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8B9-9885-4CD9-AB9D-61BC36EA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9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63-7DE7-426C-8C37-4F414C39FD31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8B9-9885-4CD9-AB9D-61BC36EA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63-7DE7-426C-8C37-4F414C39FD31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8B9-9885-4CD9-AB9D-61BC36EA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77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4F63-7DE7-426C-8C37-4F414C39FD31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18B9-9885-4CD9-AB9D-61BC36EA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3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683"/>
            <a:ext cx="9144000" cy="2295008"/>
          </a:xfrm>
        </p:spPr>
        <p:txBody>
          <a:bodyPr>
            <a:normAutofit fontScale="90000"/>
          </a:bodyPr>
          <a:lstStyle/>
          <a:p>
            <a:pPr>
              <a:spcBef>
                <a:spcPts val="2000"/>
              </a:spcBef>
            </a:pPr>
            <a:r>
              <a:rPr lang="en-GB" dirty="0">
                <a:latin typeface="+mn-lt"/>
                <a:cs typeface="Arial" panose="020B0604020202020204" pitchFamily="34" charset="0"/>
              </a:rPr>
              <a:t/>
            </a:r>
            <a:br>
              <a:rPr lang="en-GB" dirty="0">
                <a:latin typeface="+mn-lt"/>
                <a:cs typeface="Arial" panose="020B0604020202020204" pitchFamily="34" charset="0"/>
              </a:rPr>
            </a:br>
            <a:r>
              <a:rPr lang="en-GB" dirty="0" smtClean="0">
                <a:latin typeface="+mn-lt"/>
                <a:cs typeface="Arial" panose="020B0604020202020204" pitchFamily="34" charset="0"/>
              </a:rPr>
              <a:t>UK Dam Removal Conference</a:t>
            </a:r>
            <a:br>
              <a:rPr lang="en-GB" dirty="0" smtClean="0">
                <a:latin typeface="+mn-lt"/>
                <a:cs typeface="Arial" panose="020B0604020202020204" pitchFamily="34" charset="0"/>
              </a:rPr>
            </a:br>
            <a:r>
              <a:rPr lang="en-GB" sz="3600" dirty="0" smtClean="0">
                <a:latin typeface="+mn-lt"/>
                <a:cs typeface="Arial" panose="020B0604020202020204" pitchFamily="34" charset="0"/>
              </a:rPr>
              <a:t>18</a:t>
            </a:r>
            <a:r>
              <a:rPr lang="en-GB" sz="3600" baseline="30000" dirty="0" smtClean="0">
                <a:latin typeface="+mn-lt"/>
                <a:cs typeface="Arial" panose="020B0604020202020204" pitchFamily="34" charset="0"/>
              </a:rPr>
              <a:t>th</a:t>
            </a:r>
            <a:r>
              <a:rPr lang="en-GB" sz="3600" dirty="0" smtClean="0">
                <a:latin typeface="+mn-lt"/>
                <a:cs typeface="Arial" panose="020B0604020202020204" pitchFamily="34" charset="0"/>
              </a:rPr>
              <a:t> May 2023</a:t>
            </a:r>
            <a:endParaRPr lang="en-GB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6068"/>
            <a:ext cx="9144000" cy="1574187"/>
          </a:xfrm>
        </p:spPr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Luke Bryant</a:t>
            </a:r>
          </a:p>
          <a:p>
            <a:r>
              <a:rPr lang="en-GB" dirty="0">
                <a:cs typeface="Arial" panose="020B0604020202020204" pitchFamily="34" charset="0"/>
              </a:rPr>
              <a:t>Assistant Director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3D5964-2C1B-438D-B746-900286ADB7FE}"/>
              </a:ext>
            </a:extLst>
          </p:cNvPr>
          <p:cNvSpPr txBox="1">
            <a:spLocks/>
          </p:cNvSpPr>
          <p:nvPr/>
        </p:nvSpPr>
        <p:spPr>
          <a:xfrm>
            <a:off x="218114" y="2585258"/>
            <a:ext cx="11761365" cy="1487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GB" sz="3200" i="1" dirty="0" smtClean="0">
                <a:latin typeface="+mn-lt"/>
                <a:cs typeface="Arial" panose="020B0604020202020204" pitchFamily="34" charset="0"/>
              </a:rPr>
              <a:t>Weir’s </a:t>
            </a:r>
            <a:r>
              <a:rPr lang="en-GB" sz="3200" i="1" dirty="0">
                <a:latin typeface="+mn-lt"/>
                <a:cs typeface="Arial" panose="020B0604020202020204" pitchFamily="34" charset="0"/>
              </a:rPr>
              <a:t>it Gone? The ups and downs of removing a </a:t>
            </a:r>
            <a:r>
              <a:rPr lang="en-GB" sz="3200" i="1" dirty="0" smtClean="0">
                <a:latin typeface="+mn-lt"/>
                <a:cs typeface="Arial" panose="020B0604020202020204" pitchFamily="34" charset="0"/>
              </a:rPr>
              <a:t>much-loved</a:t>
            </a:r>
            <a:endParaRPr lang="en-GB" sz="3200" i="1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en-GB" sz="3200" i="1" dirty="0">
                <a:latin typeface="+mn-lt"/>
                <a:cs typeface="Arial" panose="020B0604020202020204" pitchFamily="34" charset="0"/>
              </a:rPr>
              <a:t>and much-maligned </a:t>
            </a:r>
            <a:r>
              <a:rPr lang="en-GB" sz="3200" i="1" dirty="0" smtClean="0">
                <a:latin typeface="+mn-lt"/>
                <a:cs typeface="Arial" panose="020B0604020202020204" pitchFamily="34" charset="0"/>
              </a:rPr>
              <a:t>weir</a:t>
            </a:r>
            <a:endParaRPr lang="en-GB" sz="3200" i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599051" y="182908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0038331" y="246093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0053976" y="428593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821" y="4270282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6818821" y="25590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vocal of the ‘anti’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Felt that removal wasn’t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would lose fishing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would lose access to riverbank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would cause erosion and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Involved Fish Legal to try and stop removal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00097" y="259296"/>
            <a:ext cx="8568000" cy="64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599051" y="182908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0038331" y="246093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0053976" y="428593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821" y="4270282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6818821" y="25590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vocal of the ‘anti’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Felt that removal wasn’t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would lose fishing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would lose access to riverbank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would cause erosion and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Involved Fish Legal to try and stop removal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599051" y="182908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0038331" y="246093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0053976" y="428593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821" y="4270282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6818821" y="25590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vocal of the ‘anti’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Felt that removal wasn’t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would lose fishing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would lose access to riverbank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would cause erosion and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Involved Fish Legal to try and stop removal</a:t>
            </a:r>
          </a:p>
          <a:p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WCRT and EA held multiple public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ngagement attempted 2016-2018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ultimately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they disagreed…..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573" y="2460938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8473369" y="163052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0038331" y="246093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0053976" y="428593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821" y="4270282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599051" y="1822211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concern around roadside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Worried about future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Unhappy that the town’s heritage would be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Locals fond of weir – part of local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Several claims of ‘grandad built it’ (despite construction over 250 years ago!)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8473369" y="163052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0038331" y="246093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0053976" y="428593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03665" y="327630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599051" y="1822211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concern around roadside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Worried about future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Unhappy that the town’s heritage would be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Locals fond of weir – part of local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Several claims of ‘grandad built it’ (despite construction over 250 years ago!)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Assumption the structure was unique or specially constructed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8473369" y="163052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0038331" y="246093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0053976" y="428593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03665" y="327630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599051" y="1822211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concern around roadside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Worried about future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Unhappy that the town’s heritage would be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Locals fond of weir – part of local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Several claims of ‘grandad built it’ (despite construction over 250 years ago!)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Assumption the structure was unique or specially 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engaged with businesses and locals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commissioned full Archaeological Survey &amp; watching brief – very expensive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03665" y="327630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599051" y="1822211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923" y="1934140"/>
            <a:ext cx="5256000" cy="35450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32126" y="1781293"/>
            <a:ext cx="48575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concern around roadside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Worried about future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Unhappy that the town’s heritage would be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Locals fond of weir – part of local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Several claims of ‘grandad built it’ (despite construction over 250 years ago!)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Assumption the structure was unique or specially 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engaged with businesses and locals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commissioned full Archaeological Survey &amp; watching brief – very expensive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8473369" y="163052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0038331" y="246093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0053976" y="428593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03665" y="327630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599051" y="1822211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concern around roadside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Worried about future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Unhappy that the town’s heritage would be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Locals fond of weir – part of local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Several claims of ‘grandad built it’ (despite construction over 250 years ago!)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Assumption the structure was unique or specially 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engaged with businesses and locals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commissioned full Archaeological Survey &amp; watching brief – very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retained a small section on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l.h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bank to appease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8473369" y="163052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99051" y="1822211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599050" y="32637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821" y="4270282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6818821" y="25590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COULDN’T HAVE BEEN BETTER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253331"/>
            <a:ext cx="7735712" cy="4351338"/>
          </a:xfrm>
        </p:spPr>
      </p:pic>
      <p:sp>
        <p:nvSpPr>
          <p:cNvPr id="5" name="Rectangle 4"/>
          <p:cNvSpPr/>
          <p:nvPr/>
        </p:nvSpPr>
        <p:spPr>
          <a:xfrm>
            <a:off x="7586534" y="3429000"/>
            <a:ext cx="1095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me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2906" y="2126256"/>
            <a:ext cx="25131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EA / NE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62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err="1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Ennerdale</a:t>
            </a:r>
            <a:r>
              <a:rPr lang="en-GB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Mill 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Weir - Location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7A8104E-2DC4-46D7-B95E-52EAC25D3A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24" y="1853275"/>
            <a:ext cx="3267759" cy="3949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9416F6-7674-499C-8C6F-C42676CAD1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7762" y="1355191"/>
            <a:ext cx="2693837" cy="27308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5F20A5-9F53-4921-880B-BD779FCC25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286" y="1314000"/>
            <a:ext cx="3800746" cy="554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DC2F50-C6E5-48BE-ABA0-C0D03CDFA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427" y="4428345"/>
            <a:ext cx="2886075" cy="183832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BF45210-C90C-46ED-B892-CEEA16FD9530}"/>
              </a:ext>
            </a:extLst>
          </p:cNvPr>
          <p:cNvSpPr/>
          <p:nvPr/>
        </p:nvSpPr>
        <p:spPr>
          <a:xfrm>
            <a:off x="2222099" y="383188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54718F-9103-4B0C-B6EA-D3F8A379A486}"/>
              </a:ext>
            </a:extLst>
          </p:cNvPr>
          <p:cNvCxnSpPr>
            <a:cxnSpLocks/>
          </p:cNvCxnSpPr>
          <p:nvPr/>
        </p:nvCxnSpPr>
        <p:spPr>
          <a:xfrm flipV="1">
            <a:off x="2330099" y="1480858"/>
            <a:ext cx="1967663" cy="2349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4047C2-57D8-463B-99E2-7E492142D410}"/>
              </a:ext>
            </a:extLst>
          </p:cNvPr>
          <p:cNvCxnSpPr>
            <a:cxnSpLocks/>
          </p:cNvCxnSpPr>
          <p:nvPr/>
        </p:nvCxnSpPr>
        <p:spPr>
          <a:xfrm>
            <a:off x="2350115" y="3885881"/>
            <a:ext cx="1947647" cy="165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86" y="5288143"/>
            <a:ext cx="1800000" cy="10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strike="sngStrike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8473369" y="163052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99051" y="1822211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599050" y="32637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821" y="4270282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6818821" y="25590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Concerns were fair and reasonable: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Flood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Sediment release during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FWPM &amp; damage from sediment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Turbidity levels during construction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8473369" y="163052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99051" y="1822211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599050" y="32637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821" y="4270282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6818821" y="25590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Concerns were fair and reasonable: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Flood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Sediment release during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FWPM &amp; damage from sediment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Turbidity levels during construction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– process and delays became very costly and time-consuming: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8473369" y="163052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99051" y="1822211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599050" y="32637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821" y="4270282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6818821" y="25590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Concerns were fair and reasonable: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Flood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Sediment release during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FWPM &amp; damage from sediment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Turbidity levels during construction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– process and delays became very costly and time-consuming, e.g.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Impoundment licence – 18month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Uncertainty around flood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Delays pushed delivery 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Funding then uncertain (and more needed)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8473369" y="163052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0038331" y="246093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0053976" y="428593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599051" y="1822211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821" y="4270282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6818820" y="2557376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Staffing issues – illness and 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Funding – costs increased so new funding identified from the MMO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MMO process – WCRT faced massive financial risk &amp; exposure due to delayed reimbursement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one point we were 2 weeks away from being £35K overdrawn (as a charity we have no overdraft facility) which would have meant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staff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wages paid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So… what?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14647" y="1692334"/>
            <a:ext cx="11147470" cy="480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Clr>
                <a:srgbClr val="043667"/>
              </a:buClr>
              <a:buNone/>
            </a:pPr>
            <a:r>
              <a:rPr lang="en-GB" sz="2600" dirty="0" smtClean="0">
                <a:cs typeface="Arial" panose="020B0604020202020204" pitchFamily="34" charset="0"/>
              </a:rPr>
              <a:t>All of these problems I’ve described could be described as ‘process’ </a:t>
            </a:r>
          </a:p>
          <a:p>
            <a:pPr marL="0" indent="0">
              <a:spcBef>
                <a:spcPts val="1600"/>
              </a:spcBef>
              <a:buClr>
                <a:srgbClr val="043667"/>
              </a:buClr>
              <a:buNone/>
            </a:pPr>
            <a:r>
              <a:rPr lang="en-GB" sz="2600" dirty="0" smtClean="0">
                <a:cs typeface="Arial" panose="020B0604020202020204" pitchFamily="34" charset="0"/>
              </a:rPr>
              <a:t>Whereas ‘practical’ issues (landowner negotiations, finalising designs, contractor searching / tendering, river levels, weather…..) form a different set of challenges</a:t>
            </a:r>
          </a:p>
          <a:p>
            <a:pPr marL="0" indent="0">
              <a:spcBef>
                <a:spcPts val="1600"/>
              </a:spcBef>
              <a:buClr>
                <a:srgbClr val="043667"/>
              </a:buClr>
              <a:buNone/>
            </a:pPr>
            <a:endParaRPr lang="en-GB" sz="2600" dirty="0" smtClean="0"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AD5EC-CCF1-4C70-90CB-DAC6451A7D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3" r="7634"/>
          <a:stretch/>
        </p:blipFill>
        <p:spPr>
          <a:xfrm>
            <a:off x="500576" y="3720041"/>
            <a:ext cx="3528000" cy="264600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40A344-E961-4520-90F9-FEF27963A4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46" y="3720041"/>
            <a:ext cx="3528000" cy="264600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CECDF3-4454-4927-A4F9-5150514785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901" y="3720042"/>
            <a:ext cx="3528000" cy="26459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7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Happy Ending? </a:t>
            </a:r>
            <a:r>
              <a:rPr lang="en-GB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Communication is 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vital…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14647" y="1692335"/>
            <a:ext cx="11147470" cy="46216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Community engagement</a:t>
            </a:r>
          </a:p>
          <a:p>
            <a:pPr lvl="1" indent="-360000">
              <a:lnSpc>
                <a:spcPct val="100000"/>
              </a:lnSpc>
              <a:spcBef>
                <a:spcPts val="1600"/>
              </a:spcBef>
              <a:buClr>
                <a:srgbClr val="043667"/>
              </a:buClr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Signs around town and notices in local newspapers</a:t>
            </a:r>
          </a:p>
          <a:p>
            <a:pPr lvl="1" indent="-360000">
              <a:lnSpc>
                <a:spcPct val="100000"/>
              </a:lnSpc>
              <a:spcBef>
                <a:spcPts val="1600"/>
              </a:spcBef>
              <a:buClr>
                <a:srgbClr val="043667"/>
              </a:buClr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Letters to town council and newspaper</a:t>
            </a:r>
          </a:p>
          <a:p>
            <a:pPr lvl="1" indent="-360000">
              <a:lnSpc>
                <a:spcPct val="100000"/>
              </a:lnSpc>
              <a:spcBef>
                <a:spcPts val="1600"/>
              </a:spcBef>
              <a:buClr>
                <a:srgbClr val="043667"/>
              </a:buClr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Leaflet drop to all local residents</a:t>
            </a:r>
          </a:p>
          <a:p>
            <a:pPr lvl="1" indent="-360000">
              <a:lnSpc>
                <a:spcPct val="100000"/>
              </a:lnSpc>
              <a:spcBef>
                <a:spcPts val="1600"/>
              </a:spcBef>
              <a:buClr>
                <a:srgbClr val="043667"/>
              </a:buClr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Events to promote project (e.g. community walk)</a:t>
            </a:r>
          </a:p>
          <a:p>
            <a:pPr lvl="1" indent="-360000">
              <a:lnSpc>
                <a:spcPct val="100000"/>
              </a:lnSpc>
              <a:spcBef>
                <a:spcPts val="1600"/>
              </a:spcBef>
              <a:buClr>
                <a:srgbClr val="043667"/>
              </a:buClr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Meetings with affected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businesses</a:t>
            </a:r>
          </a:p>
          <a:p>
            <a:pPr lvl="1" indent="-360000">
              <a:lnSpc>
                <a:spcPct val="100000"/>
              </a:lnSpc>
              <a:spcBef>
                <a:spcPts val="1600"/>
              </a:spcBef>
              <a:buClr>
                <a:srgbClr val="043667"/>
              </a:buClr>
            </a:pPr>
            <a:r>
              <a:rPr lang="en-US" sz="2200" dirty="0" smtClean="0">
                <a:latin typeface="+mj-lt"/>
                <a:cs typeface="Arial" panose="020B0604020202020204" pitchFamily="34" charset="0"/>
              </a:rPr>
              <a:t>Contractor took ‘ownership’ of project including Comms</a:t>
            </a: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Partnership working</a:t>
            </a:r>
          </a:p>
          <a:p>
            <a:pPr lvl="1" indent="-360000">
              <a:spcBef>
                <a:spcPts val="1600"/>
              </a:spcBef>
              <a:buClr>
                <a:srgbClr val="043667"/>
              </a:buClr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Stakeholder meetings</a:t>
            </a:r>
          </a:p>
          <a:p>
            <a:pPr lvl="1" indent="-360000">
              <a:spcBef>
                <a:spcPts val="1600"/>
              </a:spcBef>
              <a:buClr>
                <a:srgbClr val="043667"/>
              </a:buClr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Work with EA to speed up payments</a:t>
            </a:r>
          </a:p>
          <a:p>
            <a:pPr lvl="1" indent="-360000">
              <a:spcBef>
                <a:spcPts val="1600"/>
              </a:spcBef>
              <a:buClr>
                <a:srgbClr val="043667"/>
              </a:buClr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Regular meetings with NE and EA about FWPM</a:t>
            </a:r>
          </a:p>
        </p:txBody>
      </p:sp>
    </p:spTree>
    <p:extLst>
      <p:ext uri="{BB962C8B-B14F-4D97-AF65-F5344CB8AC3E}">
        <p14:creationId xmlns:p14="http://schemas.microsoft.com/office/powerpoint/2010/main" val="29384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The result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A796A5-D104-4CFB-98EC-D44025B2E6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0" y="2358000"/>
            <a:ext cx="3493757" cy="2614764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3A3FF9-CCF3-4CC8-8EAD-CCAB7F253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542" y="2358000"/>
            <a:ext cx="3493757" cy="2614764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B2A800-9B10-458D-8DDF-5328A26293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834" y="2358000"/>
            <a:ext cx="3509568" cy="26321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8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Performance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099A9D1-9305-426A-A2BB-98FBC5D22782}"/>
              </a:ext>
            </a:extLst>
          </p:cNvPr>
          <p:cNvGrpSpPr/>
          <p:nvPr/>
        </p:nvGrpSpPr>
        <p:grpSpPr>
          <a:xfrm>
            <a:off x="1409051" y="1584859"/>
            <a:ext cx="9468000" cy="5076000"/>
            <a:chOff x="-1381382" y="1247379"/>
            <a:chExt cx="9649526" cy="53447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53373C-2023-43A2-A4E8-2F53AA1E1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1137" y="1247381"/>
              <a:ext cx="3129567" cy="53447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2B387F-1F5D-4F7F-89CF-434793ED2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8577" y="1247381"/>
              <a:ext cx="3129567" cy="53447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2938227-3D42-4F7A-BE96-88A254777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81382" y="1247379"/>
              <a:ext cx="3129567" cy="53447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A57C5A-5497-4F09-A0AC-9BAD4107C3C9}"/>
                </a:ext>
              </a:extLst>
            </p:cNvPr>
            <p:cNvSpPr txBox="1"/>
            <p:nvPr/>
          </p:nvSpPr>
          <p:spPr>
            <a:xfrm>
              <a:off x="-1381381" y="618499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2008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21E2B2-2FA9-4356-921B-59F593427E12}"/>
                </a:ext>
              </a:extLst>
            </p:cNvPr>
            <p:cNvSpPr txBox="1"/>
            <p:nvPr/>
          </p:nvSpPr>
          <p:spPr>
            <a:xfrm>
              <a:off x="5169001" y="622278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88C7F4-EE11-4511-B949-61D80D7243C6}"/>
                </a:ext>
              </a:extLst>
            </p:cNvPr>
            <p:cNvSpPr txBox="1"/>
            <p:nvPr/>
          </p:nvSpPr>
          <p:spPr>
            <a:xfrm>
              <a:off x="1963937" y="620990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2018</a:t>
              </a:r>
            </a:p>
          </p:txBody>
        </p:sp>
      </p:grpSp>
      <p:pic>
        <p:nvPicPr>
          <p:cNvPr id="18" name="Picture 2" descr="image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33" y="3169534"/>
            <a:ext cx="1368000" cy="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9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Project outcomes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14647" y="1692335"/>
            <a:ext cx="11147470" cy="462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Completed on time and within budget (c. £350,000)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Zero pollution incidents during construction phase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FWPM protected – </a:t>
            </a:r>
            <a:r>
              <a:rPr lang="en-GB" sz="2600" dirty="0" smtClean="0">
                <a:cs typeface="Arial" panose="020B0604020202020204" pitchFamily="34" charset="0"/>
              </a:rPr>
              <a:t>2019 &amp; 2022 </a:t>
            </a:r>
            <a:r>
              <a:rPr lang="en-GB" sz="2600" dirty="0">
                <a:cs typeface="Arial" panose="020B0604020202020204" pitchFamily="34" charset="0"/>
              </a:rPr>
              <a:t>surveys showed improved conditions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Natural sediment regime observed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Increased salmon numbers upstream (anecdotal)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Ongoing negativity from </a:t>
            </a:r>
            <a:r>
              <a:rPr lang="en-GB" sz="2600" dirty="0" smtClean="0">
                <a:cs typeface="Arial" panose="020B0604020202020204" pitchFamily="34" charset="0"/>
              </a:rPr>
              <a:t>anglers </a:t>
            </a:r>
            <a:endParaRPr lang="en-GB" sz="2600" dirty="0"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365214" y="4318612"/>
            <a:ext cx="616945" cy="363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Project outcomes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14647" y="1692335"/>
            <a:ext cx="11147470" cy="462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Completed on time and within budget (c. £350,000)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Zero pollution incidents during construction phase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FWPM protected – </a:t>
            </a:r>
            <a:r>
              <a:rPr lang="en-GB" sz="2600" dirty="0" smtClean="0">
                <a:cs typeface="Arial" panose="020B0604020202020204" pitchFamily="34" charset="0"/>
              </a:rPr>
              <a:t>2019 &amp; 2022 </a:t>
            </a:r>
            <a:r>
              <a:rPr lang="en-GB" sz="2600" dirty="0">
                <a:cs typeface="Arial" panose="020B0604020202020204" pitchFamily="34" charset="0"/>
              </a:rPr>
              <a:t>surveys showed improved conditions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Natural sediment regime observed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Increased salmon numbers upstream (anecdotal)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Ongoing negativity from </a:t>
            </a:r>
            <a:r>
              <a:rPr lang="en-GB" sz="2600" dirty="0" smtClean="0">
                <a:cs typeface="Arial" panose="020B0604020202020204" pitchFamily="34" charset="0"/>
              </a:rPr>
              <a:t>anglers </a:t>
            </a:r>
            <a:endParaRPr lang="en-GB" sz="2600" dirty="0"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365214" y="4318612"/>
            <a:ext cx="616945" cy="363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159">
            <a:off x="4609940" y="407883"/>
            <a:ext cx="4276027" cy="604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11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000" y="1278000"/>
            <a:ext cx="7380000" cy="553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Ennerdale Mill 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Weir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14647" y="1853275"/>
            <a:ext cx="6146212" cy="446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Clr>
                <a:srgbClr val="043667"/>
              </a:buClr>
              <a:buNone/>
            </a:pPr>
            <a:endParaRPr lang="en-GB" sz="1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2" descr="imag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29" y="5903942"/>
            <a:ext cx="1476000" cy="8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0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Project outcomes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14647" y="1692335"/>
            <a:ext cx="11147470" cy="46216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Completed on time and within budget (c. £350,000)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Zero pollution incidents during construction phase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FWPM protected – </a:t>
            </a:r>
            <a:r>
              <a:rPr lang="en-GB" sz="2600" dirty="0" smtClean="0">
                <a:cs typeface="Arial" panose="020B0604020202020204" pitchFamily="34" charset="0"/>
              </a:rPr>
              <a:t>2019 &amp; 2022 </a:t>
            </a:r>
            <a:r>
              <a:rPr lang="en-GB" sz="2600" dirty="0">
                <a:cs typeface="Arial" panose="020B0604020202020204" pitchFamily="34" charset="0"/>
              </a:rPr>
              <a:t>surveys showed improved conditions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Natural sediment regime observed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Increased salmon numbers upstream (anecdotal)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Ongoing negativity from </a:t>
            </a:r>
            <a:r>
              <a:rPr lang="en-GB" sz="2600" dirty="0" smtClean="0">
                <a:cs typeface="Arial" panose="020B0604020202020204" pitchFamily="34" charset="0"/>
              </a:rPr>
              <a:t>anglers </a:t>
            </a:r>
            <a:endParaRPr lang="en-GB" sz="2600" dirty="0">
              <a:cs typeface="Arial" panose="020B0604020202020204" pitchFamily="34" charset="0"/>
            </a:endParaRP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GB" sz="2600" dirty="0">
                <a:cs typeface="Arial" panose="020B0604020202020204" pitchFamily="34" charset="0"/>
              </a:rPr>
              <a:t>Adjustments to morphology of river alarming to some </a:t>
            </a:r>
            <a:r>
              <a:rPr lang="en-GB" sz="2600" dirty="0" smtClean="0">
                <a:cs typeface="Arial" panose="020B0604020202020204" pitchFamily="34" charset="0"/>
              </a:rPr>
              <a:t>locals – but crucial to contextualise</a:t>
            </a:r>
          </a:p>
          <a:p>
            <a:pPr indent="-360000">
              <a:spcBef>
                <a:spcPts val="1600"/>
              </a:spcBef>
              <a:buClr>
                <a:srgbClr val="043667"/>
              </a:buClr>
            </a:pPr>
            <a:r>
              <a:rPr lang="en-US" sz="2600" dirty="0" smtClean="0">
                <a:cs typeface="Arial" panose="020B0604020202020204" pitchFamily="34" charset="0"/>
              </a:rPr>
              <a:t>River naturally restricting its own width</a:t>
            </a:r>
            <a:endParaRPr lang="en-GB" sz="2600" dirty="0"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365214" y="4318612"/>
            <a:ext cx="616945" cy="363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3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Thank you to our key partners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14647" y="1692335"/>
            <a:ext cx="11147470" cy="462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>
              <a:spcBef>
                <a:spcPts val="1600"/>
              </a:spcBef>
              <a:buClr>
                <a:srgbClr val="043667"/>
              </a:buClr>
            </a:pPr>
            <a:endParaRPr lang="en-GB" b="1" dirty="0" smtClean="0"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BB126D-69D0-4648-89B8-BB3D9C8920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734" y="3603362"/>
            <a:ext cx="1204493" cy="535397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CCAC9D-16EE-42E1-ADD9-73FC83A441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571" y="3478271"/>
            <a:ext cx="963594" cy="785581"/>
          </a:xfrm>
          <a:prstGeom prst="rect">
            <a:avLst/>
          </a:prstGeom>
          <a:ln w="317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8C2543-FF4A-4AA9-A648-37E0DCB14B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1043" y="3478271"/>
            <a:ext cx="963594" cy="787964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0397E5-09D0-4CB5-9C0C-F7C52053D1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994" y="3602214"/>
            <a:ext cx="908264" cy="536545"/>
          </a:xfrm>
          <a:prstGeom prst="rect">
            <a:avLst/>
          </a:prstGeom>
          <a:ln>
            <a:noFill/>
          </a:ln>
        </p:spPr>
      </p:pic>
      <p:pic>
        <p:nvPicPr>
          <p:cNvPr id="12" name="Picture 2" descr="image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15" y="3456486"/>
            <a:ext cx="14904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99" y="3296253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9932"/>
            <a:ext cx="9144000" cy="2387600"/>
          </a:xfrm>
        </p:spPr>
        <p:txBody>
          <a:bodyPr/>
          <a:lstStyle/>
          <a:p>
            <a:r>
              <a:rPr lang="en-GB" dirty="0">
                <a:latin typeface="+mn-lt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5712"/>
            <a:ext cx="9144000" cy="1655762"/>
          </a:xfrm>
        </p:spPr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www.westcumbriariverstrust.org</a:t>
            </a:r>
          </a:p>
        </p:txBody>
      </p:sp>
    </p:spTree>
    <p:extLst>
      <p:ext uri="{BB962C8B-B14F-4D97-AF65-F5344CB8AC3E}">
        <p14:creationId xmlns:p14="http://schemas.microsoft.com/office/powerpoint/2010/main" val="24129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Ennerdale Mill 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Weir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14647" y="1853275"/>
            <a:ext cx="6146212" cy="446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Clr>
                <a:srgbClr val="043667"/>
              </a:buClr>
              <a:buNone/>
            </a:pPr>
            <a:r>
              <a:rPr lang="en-GB" sz="2600" dirty="0" smtClean="0">
                <a:cs typeface="Arial" panose="020B0604020202020204" pitchFamily="34" charset="0"/>
              </a:rPr>
              <a:t>Background:</a:t>
            </a:r>
          </a:p>
          <a:p>
            <a:pPr lvl="1">
              <a:spcBef>
                <a:spcPts val="1600"/>
              </a:spcBef>
              <a:buClr>
                <a:srgbClr val="043667"/>
              </a:buClr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Large,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failing weir on River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Ehen</a:t>
            </a:r>
          </a:p>
          <a:p>
            <a:pPr lvl="1">
              <a:spcBef>
                <a:spcPts val="1600"/>
              </a:spcBef>
              <a:buClr>
                <a:srgbClr val="043667"/>
              </a:buClr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Collapse would have been catastrophic for local businesses, surrounding land and FWPM</a:t>
            </a:r>
          </a:p>
          <a:p>
            <a:pPr lvl="1">
              <a:spcBef>
                <a:spcPts val="1600"/>
              </a:spcBef>
              <a:buClr>
                <a:srgbClr val="043667"/>
              </a:buClr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Multi-year monitoring and options appraisal provided evidence of imminent failure</a:t>
            </a: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ts val="1600"/>
              </a:spcBef>
              <a:buClr>
                <a:srgbClr val="043667"/>
              </a:buClr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Barrier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to salmon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migration – upstream and downstream</a:t>
            </a:r>
          </a:p>
          <a:p>
            <a:pPr lvl="1">
              <a:spcBef>
                <a:spcPts val="1600"/>
              </a:spcBef>
              <a:buClr>
                <a:srgbClr val="043667"/>
              </a:buClr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People in Egremont liked the weir – seen as part of the town and their heritage</a:t>
            </a:r>
            <a:endParaRPr lang="en-GB" sz="1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1EE1F-2D36-4ECC-AE46-9C9561C8C1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659" y="1853275"/>
            <a:ext cx="4320000" cy="29800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7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Ennerdale Mill 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Weir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14647" y="1853275"/>
            <a:ext cx="6146212" cy="446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Clr>
                <a:srgbClr val="043667"/>
              </a:buClr>
              <a:buNone/>
            </a:pPr>
            <a:r>
              <a:rPr lang="en-GB" sz="2600" dirty="0" smtClean="0">
                <a:cs typeface="Arial" panose="020B0604020202020204" pitchFamily="34" charset="0"/>
              </a:rPr>
              <a:t>Background:</a:t>
            </a:r>
          </a:p>
          <a:p>
            <a:pPr lvl="1">
              <a:spcBef>
                <a:spcPts val="1600"/>
              </a:spcBef>
              <a:buClr>
                <a:srgbClr val="043667"/>
              </a:buClr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Large,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failing weir on River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Ehen</a:t>
            </a:r>
          </a:p>
          <a:p>
            <a:pPr lvl="1">
              <a:spcBef>
                <a:spcPts val="1600"/>
              </a:spcBef>
              <a:buClr>
                <a:srgbClr val="043667"/>
              </a:buClr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Collapse would have been catastrophic for local businesses, surrounding land and FWPM</a:t>
            </a:r>
          </a:p>
          <a:p>
            <a:pPr lvl="1">
              <a:spcBef>
                <a:spcPts val="1600"/>
              </a:spcBef>
              <a:buClr>
                <a:srgbClr val="043667"/>
              </a:buClr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Multi-year monitoring and options appraisal provided evidence of imminent failure</a:t>
            </a: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ts val="1600"/>
              </a:spcBef>
              <a:buClr>
                <a:srgbClr val="043667"/>
              </a:buClr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Barrier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to salmon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migration – upstream and downstream</a:t>
            </a:r>
          </a:p>
          <a:p>
            <a:pPr lvl="1">
              <a:spcBef>
                <a:spcPts val="1600"/>
              </a:spcBef>
              <a:buClr>
                <a:srgbClr val="043667"/>
              </a:buClr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People in Egremont liked the weir – seen as part of the town and their heritage</a:t>
            </a:r>
            <a:endParaRPr lang="en-GB" sz="1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1EE1F-2D36-4ECC-AE46-9C9561C8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659" y="1853275"/>
            <a:ext cx="4320000" cy="2980055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BB126D-69D0-4648-89B8-BB3D9C8920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93" y="5779972"/>
            <a:ext cx="2024748" cy="90000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8C2543-FF4A-4AA9-A648-37E0DCB14B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0903" y="5779972"/>
            <a:ext cx="963594" cy="787964"/>
          </a:xfrm>
          <a:prstGeom prst="rect">
            <a:avLst/>
          </a:prstGeom>
          <a:ln>
            <a:noFill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6056890"/>
            <a:ext cx="2481914" cy="514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5711" y="5045725"/>
            <a:ext cx="479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cs typeface="Arial" panose="020B0604020202020204" pitchFamily="34" charset="0"/>
              </a:rPr>
              <a:t>Partnership project under the Cumbria River Restoration Strategy (CRRS)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95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Issues with the weir, pre-removal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3DAD5EC-CCF1-4C70-90CB-DAC6451A7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62" y="2357531"/>
            <a:ext cx="3537346" cy="265300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CECDF3-4454-4927-A4F9-5150514785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2312" y="2357532"/>
            <a:ext cx="3521409" cy="2670558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0A344-E961-4520-90F9-FEF27963A4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9070" y="2367768"/>
            <a:ext cx="3544807" cy="26530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6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3BFA247-6F71-4499-83A0-C11D0FBBA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723451"/>
              </p:ext>
            </p:extLst>
          </p:nvPr>
        </p:nvGraphicFramePr>
        <p:xfrm>
          <a:off x="1470000" y="1692053"/>
          <a:ext cx="925200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80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599051" y="182908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0038331" y="246093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0053976" y="428593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821" y="4270282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6818821" y="25590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vocal of the ‘anti’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Felt that removal wasn’t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would lose fishing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would lose access to riverbank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would cause erosion and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Involved Fish Legal to try and stop removal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259296"/>
            <a:ext cx="11288149" cy="1325563"/>
          </a:xfrm>
        </p:spPr>
        <p:txBody>
          <a:bodyPr/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Opposition &amp; Complexities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59" y="152102"/>
            <a:ext cx="2481914" cy="5141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9051" y="1259740"/>
            <a:ext cx="11088000" cy="0"/>
          </a:xfrm>
          <a:prstGeom prst="line">
            <a:avLst/>
          </a:prstGeom>
          <a:ln w="34925" cap="rnd">
            <a:solidFill>
              <a:srgbClr val="39A4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293514" y="3235013"/>
            <a:ext cx="1992787" cy="1723842"/>
          </a:xfrm>
          <a:custGeom>
            <a:avLst/>
            <a:gdLst>
              <a:gd name="connsiteX0" fmla="*/ 0 w 1992787"/>
              <a:gd name="connsiteY0" fmla="*/ 861921 h 1723842"/>
              <a:gd name="connsiteX1" fmla="*/ 492502 w 1992787"/>
              <a:gd name="connsiteY1" fmla="*/ 0 h 1723842"/>
              <a:gd name="connsiteX2" fmla="*/ 1500285 w 1992787"/>
              <a:gd name="connsiteY2" fmla="*/ 0 h 1723842"/>
              <a:gd name="connsiteX3" fmla="*/ 1992787 w 1992787"/>
              <a:gd name="connsiteY3" fmla="*/ 861921 h 1723842"/>
              <a:gd name="connsiteX4" fmla="*/ 1500285 w 1992787"/>
              <a:gd name="connsiteY4" fmla="*/ 1723842 h 1723842"/>
              <a:gd name="connsiteX5" fmla="*/ 492502 w 1992787"/>
              <a:gd name="connsiteY5" fmla="*/ 1723842 h 1723842"/>
              <a:gd name="connsiteX6" fmla="*/ 0 w 1992787"/>
              <a:gd name="connsiteY6" fmla="*/ 861921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787" h="1723842">
                <a:moveTo>
                  <a:pt x="0" y="861921"/>
                </a:moveTo>
                <a:lnTo>
                  <a:pt x="492502" y="0"/>
                </a:lnTo>
                <a:lnTo>
                  <a:pt x="1500285" y="0"/>
                </a:lnTo>
                <a:lnTo>
                  <a:pt x="1992787" y="861921"/>
                </a:lnTo>
                <a:lnTo>
                  <a:pt x="1500285" y="1723842"/>
                </a:lnTo>
                <a:lnTo>
                  <a:pt x="492502" y="1723842"/>
                </a:lnTo>
                <a:lnTo>
                  <a:pt x="0" y="86192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443" tIns="314875" rIns="359443" bIns="3148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Weir Removal</a:t>
            </a:r>
            <a:endParaRPr lang="en-GB" sz="2300" kern="1200" dirty="0"/>
          </a:p>
        </p:txBody>
      </p:sp>
      <p:sp>
        <p:nvSpPr>
          <p:cNvPr id="7" name="Hexagon 6"/>
          <p:cNvSpPr/>
          <p:nvPr/>
        </p:nvSpPr>
        <p:spPr>
          <a:xfrm>
            <a:off x="9387798" y="243514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599051" y="182908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Anglers</a:t>
            </a:r>
          </a:p>
        </p:txBody>
      </p:sp>
      <p:sp>
        <p:nvSpPr>
          <p:cNvPr id="9" name="Hexagon 8"/>
          <p:cNvSpPr/>
          <p:nvPr/>
        </p:nvSpPr>
        <p:spPr>
          <a:xfrm>
            <a:off x="10265292" y="364625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0038331" y="2460938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EA</a:t>
            </a:r>
          </a:p>
        </p:txBody>
      </p:sp>
      <p:sp>
        <p:nvSpPr>
          <p:cNvPr id="12" name="Hexagon 11"/>
          <p:cNvSpPr/>
          <p:nvPr/>
        </p:nvSpPr>
        <p:spPr>
          <a:xfrm>
            <a:off x="9655728" y="5013377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0053976" y="428593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NE</a:t>
            </a:r>
          </a:p>
        </p:txBody>
      </p:sp>
      <p:sp>
        <p:nvSpPr>
          <p:cNvPr id="14" name="Hexagon 13"/>
          <p:cNvSpPr/>
          <p:nvPr/>
        </p:nvSpPr>
        <p:spPr>
          <a:xfrm>
            <a:off x="8143638" y="5155289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498054" y="5089379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Internal</a:t>
            </a:r>
          </a:p>
        </p:txBody>
      </p:sp>
      <p:sp>
        <p:nvSpPr>
          <p:cNvPr id="16" name="Hexagon 15"/>
          <p:cNvSpPr/>
          <p:nvPr/>
        </p:nvSpPr>
        <p:spPr>
          <a:xfrm>
            <a:off x="7251774" y="3944663"/>
            <a:ext cx="751872" cy="647838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821" y="4270282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Historic England</a:t>
            </a:r>
          </a:p>
        </p:txBody>
      </p:sp>
      <p:sp>
        <p:nvSpPr>
          <p:cNvPr id="18" name="Freeform 17"/>
          <p:cNvSpPr/>
          <p:nvPr/>
        </p:nvSpPr>
        <p:spPr>
          <a:xfrm>
            <a:off x="6818821" y="2559077"/>
            <a:ext cx="1633075" cy="1412802"/>
          </a:xfrm>
          <a:custGeom>
            <a:avLst/>
            <a:gdLst>
              <a:gd name="connsiteX0" fmla="*/ 0 w 1633075"/>
              <a:gd name="connsiteY0" fmla="*/ 706401 h 1412802"/>
              <a:gd name="connsiteX1" fmla="*/ 403638 w 1633075"/>
              <a:gd name="connsiteY1" fmla="*/ 0 h 1412802"/>
              <a:gd name="connsiteX2" fmla="*/ 1229437 w 1633075"/>
              <a:gd name="connsiteY2" fmla="*/ 0 h 1412802"/>
              <a:gd name="connsiteX3" fmla="*/ 1633075 w 1633075"/>
              <a:gd name="connsiteY3" fmla="*/ 706401 h 1412802"/>
              <a:gd name="connsiteX4" fmla="*/ 1229437 w 1633075"/>
              <a:gd name="connsiteY4" fmla="*/ 1412802 h 1412802"/>
              <a:gd name="connsiteX5" fmla="*/ 403638 w 1633075"/>
              <a:gd name="connsiteY5" fmla="*/ 1412802 h 1412802"/>
              <a:gd name="connsiteX6" fmla="*/ 0 w 1633075"/>
              <a:gd name="connsiteY6" fmla="*/ 706401 h 141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75" h="1412802">
                <a:moveTo>
                  <a:pt x="0" y="706401"/>
                </a:moveTo>
                <a:lnTo>
                  <a:pt x="403638" y="0"/>
                </a:lnTo>
                <a:lnTo>
                  <a:pt x="1229437" y="0"/>
                </a:lnTo>
                <a:lnTo>
                  <a:pt x="1633075" y="706401"/>
                </a:lnTo>
                <a:lnTo>
                  <a:pt x="1229437" y="1412802"/>
                </a:lnTo>
                <a:lnTo>
                  <a:pt x="403638" y="1412802"/>
                </a:lnTo>
                <a:lnTo>
                  <a:pt x="0" y="7064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5" tIns="263341" rIns="299845" bIns="26334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/>
              <a:t>Local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126" y="1781293"/>
            <a:ext cx="48575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vocal of the ‘anti’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Felt that removal wasn’t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would lose fishing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would lose access to riverbank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would cause erosion and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Involved Fish Legal to try and stop removal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76" y="1425445"/>
            <a:ext cx="849088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148D84-706F-430C-AB34-13B031EB7BEC}" vid="{AD0BC485-6502-4BEC-9FAA-476544482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WCRT Presentation Template Plain v2</Template>
  <TotalTime>1016</TotalTime>
  <Words>1965</Words>
  <Application>Microsoft Office PowerPoint</Application>
  <PresentationFormat>Widescreen</PresentationFormat>
  <Paragraphs>355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Verdana</vt:lpstr>
      <vt:lpstr>Office Theme</vt:lpstr>
      <vt:lpstr> UK Dam Removal Conference 18th May 2023</vt:lpstr>
      <vt:lpstr>Ennerdale Mill Weir - Location</vt:lpstr>
      <vt:lpstr>Ennerdale Mill Weir</vt:lpstr>
      <vt:lpstr>Ennerdale Mill Weir</vt:lpstr>
      <vt:lpstr>Ennerdale Mill Weir</vt:lpstr>
      <vt:lpstr>Issues with the weir, pre-removal</vt:lpstr>
      <vt:lpstr>Opposition &amp; Complexities</vt:lpstr>
      <vt:lpstr>Opposition &amp; Complexities</vt:lpstr>
      <vt:lpstr>Opposition &amp; Complexities</vt:lpstr>
      <vt:lpstr>Opposition &amp; Complexities</vt:lpstr>
      <vt:lpstr>Opposition &amp; Complexities</vt:lpstr>
      <vt:lpstr>Opposition &amp; Complexities</vt:lpstr>
      <vt:lpstr>Opposition &amp; Complexities</vt:lpstr>
      <vt:lpstr>Opposition &amp; Complexities</vt:lpstr>
      <vt:lpstr>Opposition &amp; Complexities</vt:lpstr>
      <vt:lpstr>Opposition &amp; Complexities</vt:lpstr>
      <vt:lpstr>Opposition &amp; Complexities</vt:lpstr>
      <vt:lpstr>Opposition &amp; Complexities</vt:lpstr>
      <vt:lpstr>PowerPoint Presentation</vt:lpstr>
      <vt:lpstr>Opposition &amp; Complexities</vt:lpstr>
      <vt:lpstr>Opposition &amp; Complexities</vt:lpstr>
      <vt:lpstr>Opposition &amp; Complexities</vt:lpstr>
      <vt:lpstr>Opposition &amp; Complexities</vt:lpstr>
      <vt:lpstr>So… what?</vt:lpstr>
      <vt:lpstr>Happy Ending? Communication is vital…</vt:lpstr>
      <vt:lpstr>The result</vt:lpstr>
      <vt:lpstr>Performance</vt:lpstr>
      <vt:lpstr>Project outcomes</vt:lpstr>
      <vt:lpstr>Project outcomes</vt:lpstr>
      <vt:lpstr>Project outcomes</vt:lpstr>
      <vt:lpstr>Thank you to our key partners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risks to  deliver projects</dc:title>
  <dc:creator>Luke Bryant</dc:creator>
  <cp:lastModifiedBy>Luke WCRT</cp:lastModifiedBy>
  <cp:revision>74</cp:revision>
  <dcterms:created xsi:type="dcterms:W3CDTF">2020-01-22T07:59:02Z</dcterms:created>
  <dcterms:modified xsi:type="dcterms:W3CDTF">2023-05-17T14:27:35Z</dcterms:modified>
</cp:coreProperties>
</file>