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486" r:id="rId2"/>
    <p:sldId id="520" r:id="rId3"/>
    <p:sldId id="566" r:id="rId4"/>
    <p:sldId id="567" r:id="rId5"/>
    <p:sldId id="537" r:id="rId6"/>
    <p:sldId id="519" r:id="rId7"/>
    <p:sldId id="497" r:id="rId8"/>
    <p:sldId id="484" r:id="rId9"/>
    <p:sldId id="548" r:id="rId10"/>
    <p:sldId id="549" r:id="rId11"/>
    <p:sldId id="568" r:id="rId12"/>
    <p:sldId id="569" r:id="rId13"/>
    <p:sldId id="570" r:id="rId14"/>
    <p:sldId id="571" r:id="rId15"/>
    <p:sldId id="564" r:id="rId16"/>
    <p:sldId id="563"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63" userDrawn="1">
          <p15:clr>
            <a:srgbClr val="A4A3A4"/>
          </p15:clr>
        </p15:guide>
        <p15:guide id="2" pos="4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401"/>
    <a:srgbClr val="006302"/>
    <a:srgbClr val="006B02"/>
    <a:srgbClr val="004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D6EE5-D544-4598-BED7-2CB204CF15E4}" v="97" dt="2023-05-08T17:01:01.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0" autoAdjust="0"/>
    <p:restoredTop sz="82464" autoAdjust="0"/>
  </p:normalViewPr>
  <p:slideViewPr>
    <p:cSldViewPr snapToGrid="0" snapToObjects="1" showGuides="1">
      <p:cViewPr varScale="1">
        <p:scale>
          <a:sx n="94" d="100"/>
          <a:sy n="94" d="100"/>
        </p:scale>
        <p:origin x="1740" y="84"/>
      </p:cViewPr>
      <p:guideLst>
        <p:guide orient="horz" pos="663"/>
        <p:guide pos="431"/>
      </p:guideLst>
    </p:cSldViewPr>
  </p:slideViewPr>
  <p:outlineViewPr>
    <p:cViewPr>
      <p:scale>
        <a:sx n="33" d="100"/>
        <a:sy n="33" d="100"/>
      </p:scale>
      <p:origin x="0" y="-734"/>
    </p:cViewPr>
  </p:outlineViewPr>
  <p:notesTextViewPr>
    <p:cViewPr>
      <p:scale>
        <a:sx n="100" d="100"/>
        <a:sy n="100" d="100"/>
      </p:scale>
      <p:origin x="0" y="0"/>
    </p:cViewPr>
  </p:notesTextViewPr>
  <p:sorterViewPr>
    <p:cViewPr>
      <p:scale>
        <a:sx n="100" d="100"/>
        <a:sy n="100" d="100"/>
      </p:scale>
      <p:origin x="0" y="-6384"/>
    </p:cViewPr>
  </p:sorterViewPr>
  <p:notesViewPr>
    <p:cSldViewPr snapToGrid="0" snapToObjects="1" showGuides="1">
      <p:cViewPr varScale="1">
        <p:scale>
          <a:sx n="68" d="100"/>
          <a:sy n="68" d="100"/>
        </p:scale>
        <p:origin x="3101"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cs typeface="+mn-cs"/>
              </a:defRPr>
            </a:lvl1pPr>
          </a:lstStyle>
          <a:p>
            <a:pPr>
              <a:defRPr/>
            </a:pPr>
            <a:fld id="{20418306-9552-44A5-8E82-EE17F242FB42}" type="datetime1">
              <a:rPr lang="en-US" altLang="en-US"/>
              <a:pPr>
                <a:defRPr/>
              </a:pPr>
              <a:t>5/9/2023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E6F2ACD-5B41-4A8B-B09D-480C748FDE59}" type="slidenum">
              <a:rPr lang="en-US" altLang="en-US"/>
              <a:pPr/>
              <a:t>‹#›</a:t>
            </a:fld>
            <a:endParaRPr lang="en-US" altLang="en-US"/>
          </a:p>
        </p:txBody>
      </p:sp>
    </p:spTree>
    <p:extLst>
      <p:ext uri="{BB962C8B-B14F-4D97-AF65-F5344CB8AC3E}">
        <p14:creationId xmlns:p14="http://schemas.microsoft.com/office/powerpoint/2010/main" val="31196717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Humber catchment, the Nidd should hold good populations of migratory fish species like salmon, lamprey &amp; eel but was highly fragmented for hydropower during the industrial revolution </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2</a:t>
            </a:fld>
            <a:endParaRPr lang="en-US" altLang="en-US"/>
          </a:p>
        </p:txBody>
      </p:sp>
    </p:spTree>
    <p:extLst>
      <p:ext uri="{BB962C8B-B14F-4D97-AF65-F5344CB8AC3E}">
        <p14:creationId xmlns:p14="http://schemas.microsoft.com/office/powerpoint/2010/main" val="270702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Perfect conditions for improving fish passage, not fish passage per se!</a:t>
            </a:r>
          </a:p>
          <a:p>
            <a:endParaRPr lang="en-GB" dirty="0"/>
          </a:p>
          <a:p>
            <a:r>
              <a:rPr lang="en-GB" dirty="0"/>
              <a:t>Cleared plugs / debris from breach site and used rubble from around breach to create access ramp &amp; causeway onto weir</a:t>
            </a:r>
          </a:p>
          <a:p>
            <a:endParaRPr lang="en-GB" dirty="0"/>
          </a:p>
          <a:p>
            <a:r>
              <a:rPr lang="en-GB" dirty="0"/>
              <a:t>H&amp;S priority to prevent public from trespassing onto weir</a:t>
            </a:r>
          </a:p>
          <a:p>
            <a:endParaRPr lang="en-GB" dirty="0"/>
          </a:p>
          <a:p>
            <a:r>
              <a:rPr lang="en-GB" dirty="0"/>
              <a:t>Hefty sediment curtains in place</a:t>
            </a:r>
          </a:p>
          <a:p>
            <a:endParaRPr lang="en-GB" dirty="0"/>
          </a:p>
          <a:p>
            <a:r>
              <a:rPr lang="en-GB" dirty="0"/>
              <a:t>Link to timelapse coverage – not suggesting you play it!</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11</a:t>
            </a:fld>
            <a:endParaRPr lang="en-US" altLang="en-US"/>
          </a:p>
        </p:txBody>
      </p:sp>
    </p:spTree>
    <p:extLst>
      <p:ext uri="{BB962C8B-B14F-4D97-AF65-F5344CB8AC3E}">
        <p14:creationId xmlns:p14="http://schemas.microsoft.com/office/powerpoint/2010/main" val="340455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Just short of 6 weeks to complete</a:t>
            </a:r>
          </a:p>
          <a:p>
            <a:endParaRPr lang="en-GB" dirty="0"/>
          </a:p>
          <a:p>
            <a:r>
              <a:rPr lang="en-GB" dirty="0"/>
              <a:t>No hitches bar:</a:t>
            </a:r>
          </a:p>
          <a:p>
            <a:pPr marL="171450" indent="-171450">
              <a:buFontTx/>
              <a:buChar char="-"/>
            </a:pPr>
            <a:r>
              <a:rPr lang="en-GB" dirty="0"/>
              <a:t>fuel prices going through roof, </a:t>
            </a:r>
          </a:p>
          <a:p>
            <a:pPr marL="171450" indent="-171450">
              <a:buFontTx/>
              <a:buChar char="-"/>
            </a:pPr>
            <a:r>
              <a:rPr lang="en-GB" dirty="0"/>
              <a:t>losing one track off an excavator, </a:t>
            </a:r>
          </a:p>
          <a:p>
            <a:pPr marL="171450" indent="-171450">
              <a:buFontTx/>
              <a:buChar char="-"/>
            </a:pPr>
            <a:r>
              <a:rPr lang="en-GB" dirty="0"/>
              <a:t>and having someone remove the SD card from the time lapse camera but not steal the camera! Thus missed the first 2 days of prep work and had to relocate camera to more inaccessible position</a:t>
            </a:r>
          </a:p>
          <a:p>
            <a:endParaRPr lang="en-GB" dirty="0"/>
          </a:p>
          <a:p>
            <a:r>
              <a:rPr lang="en-GB" dirty="0"/>
              <a:t>Same link to timelapse coverage </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12</a:t>
            </a:fld>
            <a:endParaRPr lang="en-US" altLang="en-US"/>
          </a:p>
        </p:txBody>
      </p:sp>
    </p:spTree>
    <p:extLst>
      <p:ext uri="{BB962C8B-B14F-4D97-AF65-F5344CB8AC3E}">
        <p14:creationId xmlns:p14="http://schemas.microsoft.com/office/powerpoint/2010/main" val="123979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Just short of 6 weeks to complete</a:t>
            </a:r>
          </a:p>
          <a:p>
            <a:endParaRPr lang="en-GB" dirty="0"/>
          </a:p>
          <a:p>
            <a:r>
              <a:rPr lang="en-GB" dirty="0"/>
              <a:t>No hitches bar:</a:t>
            </a:r>
          </a:p>
          <a:p>
            <a:pPr marL="171450" indent="-171450">
              <a:buFontTx/>
              <a:buChar char="-"/>
            </a:pPr>
            <a:r>
              <a:rPr lang="en-GB" dirty="0"/>
              <a:t>fuel prices going through roof, </a:t>
            </a:r>
          </a:p>
          <a:p>
            <a:pPr marL="171450" indent="-171450">
              <a:buFontTx/>
              <a:buChar char="-"/>
            </a:pPr>
            <a:r>
              <a:rPr lang="en-GB" dirty="0"/>
              <a:t>losing one track off an excavator, </a:t>
            </a:r>
          </a:p>
          <a:p>
            <a:pPr marL="171450" indent="-171450">
              <a:buFontTx/>
              <a:buChar char="-"/>
            </a:pPr>
            <a:r>
              <a:rPr lang="en-GB" dirty="0"/>
              <a:t>and having someone remove the SD card from the time lapse camera but not steal the camera! Thus missed the first 2 days of prep work and had to relocate camera to more inaccessible position</a:t>
            </a:r>
          </a:p>
          <a:p>
            <a:endParaRPr lang="en-GB" dirty="0"/>
          </a:p>
          <a:p>
            <a:r>
              <a:rPr lang="en-GB" dirty="0"/>
              <a:t>Same link to timelapse coverage </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13</a:t>
            </a:fld>
            <a:endParaRPr lang="en-US" altLang="en-US"/>
          </a:p>
        </p:txBody>
      </p:sp>
    </p:spTree>
    <p:extLst>
      <p:ext uri="{BB962C8B-B14F-4D97-AF65-F5344CB8AC3E}">
        <p14:creationId xmlns:p14="http://schemas.microsoft.com/office/powerpoint/2010/main" val="138358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Hot off the press…. Some deposition on the central bar but still relatively little change after one winter, almost 10mo down the line</a:t>
            </a:r>
          </a:p>
          <a:p>
            <a:endParaRPr lang="en-GB" dirty="0"/>
          </a:p>
          <a:p>
            <a:r>
              <a:rPr lang="en-GB" dirty="0"/>
              <a:t>Regulated flows, reservoirs, some repair work. Flood 3m, not had much over 1.5m at Pateley gauge.</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14</a:t>
            </a:fld>
            <a:endParaRPr lang="en-US" altLang="en-US"/>
          </a:p>
        </p:txBody>
      </p:sp>
    </p:spTree>
    <p:extLst>
      <p:ext uri="{BB962C8B-B14F-4D97-AF65-F5344CB8AC3E}">
        <p14:creationId xmlns:p14="http://schemas.microsoft.com/office/powerpoint/2010/main" val="6915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Limited opportunities for drone etc due to extensive, high canopy</a:t>
            </a:r>
          </a:p>
          <a:p>
            <a:endParaRPr lang="en-GB" dirty="0"/>
          </a:p>
          <a:p>
            <a:r>
              <a:rPr lang="en-GB" dirty="0"/>
              <a:t>Only have pre-data currently as &lt;12mo. However, given lack of water in Yorkshire, not expecting much drastic change as of yet!</a:t>
            </a:r>
          </a:p>
          <a:p>
            <a:endParaRPr lang="en-GB" dirty="0"/>
          </a:p>
          <a:p>
            <a:r>
              <a:rPr lang="en-GB" dirty="0"/>
              <a:t>Despite ORP funding stated as project must be completed within 12mo, argued for award of post project monitoring to 24mo.</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15</a:t>
            </a:fld>
            <a:endParaRPr lang="en-US" altLang="en-US"/>
          </a:p>
        </p:txBody>
      </p:sp>
    </p:spTree>
    <p:extLst>
      <p:ext uri="{BB962C8B-B14F-4D97-AF65-F5344CB8AC3E}">
        <p14:creationId xmlns:p14="http://schemas.microsoft.com/office/powerpoint/2010/main" val="60374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Can’t recommend them enough. Does what it says on the tin.</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16</a:t>
            </a:fld>
            <a:endParaRPr lang="en-US" altLang="en-US"/>
          </a:p>
        </p:txBody>
      </p:sp>
    </p:spTree>
    <p:extLst>
      <p:ext uri="{BB962C8B-B14F-4D97-AF65-F5344CB8AC3E}">
        <p14:creationId xmlns:p14="http://schemas.microsoft.com/office/powerpoint/2010/main" val="343649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Unlike some of the other Yorkshire rivers (Don, Aire, Wharfe to a certain extent) addressing fish passage on the Nidd has lagged behind. </a:t>
            </a:r>
            <a:r>
              <a:rPr lang="en-GB" dirty="0" err="1"/>
              <a:t>Hunsingore</a:t>
            </a:r>
            <a:r>
              <a:rPr lang="en-GB" dirty="0"/>
              <a:t> ranked #1 priority for fish passage – </a:t>
            </a:r>
            <a:r>
              <a:rPr lang="en-GB" dirty="0" err="1"/>
              <a:t>Hunsingore</a:t>
            </a:r>
            <a:r>
              <a:rPr lang="en-GB" dirty="0"/>
              <a:t> is d/s of Scotton. EA deem it impossible to remove so technical fish passage solutions being considered. Scotton ranked #2 despite being halfway along the catchment</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3</a:t>
            </a:fld>
            <a:endParaRPr lang="en-US" altLang="en-US"/>
          </a:p>
        </p:txBody>
      </p:sp>
    </p:spTree>
    <p:extLst>
      <p:ext uri="{BB962C8B-B14F-4D97-AF65-F5344CB8AC3E}">
        <p14:creationId xmlns:p14="http://schemas.microsoft.com/office/powerpoint/2010/main" val="133530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of the Nidd channel appears dominated by boulder and large cobble because smaller sediments trapped between weirs. Bank revetment and flood defences along much of its length limits resupply so obvious benefits to </a:t>
            </a:r>
            <a:r>
              <a:rPr lang="en-GB" dirty="0" err="1"/>
              <a:t>geomorph</a:t>
            </a:r>
            <a:r>
              <a:rPr lang="en-GB" dirty="0"/>
              <a:t> too</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4</a:t>
            </a:fld>
            <a:endParaRPr lang="en-US" altLang="en-US"/>
          </a:p>
        </p:txBody>
      </p:sp>
    </p:spTree>
    <p:extLst>
      <p:ext uri="{BB962C8B-B14F-4D97-AF65-F5344CB8AC3E}">
        <p14:creationId xmlns:p14="http://schemas.microsoft.com/office/powerpoint/2010/main" val="289988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 key tributaries made much more accessible as well as the 18km of mainstem with uninterrupted passage.</a:t>
            </a:r>
          </a:p>
          <a:p>
            <a:endParaRPr lang="en-GB" dirty="0"/>
          </a:p>
          <a:p>
            <a:r>
              <a:rPr lang="en-GB" dirty="0"/>
              <a:t>WTT good working relationship with most of the angling clubs and some landowners in vicinity, improving habitat for ~8y</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5</a:t>
            </a:fld>
            <a:endParaRPr lang="en-US" altLang="en-US"/>
          </a:p>
        </p:txBody>
      </p:sp>
    </p:spTree>
    <p:extLst>
      <p:ext uri="{BB962C8B-B14F-4D97-AF65-F5344CB8AC3E}">
        <p14:creationId xmlns:p14="http://schemas.microsoft.com/office/powerpoint/2010/main" val="232706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Seems the lifespan of many such weirs is nearing an end. Recent collapse of </a:t>
            </a:r>
            <a:r>
              <a:rPr lang="en-GB" dirty="0" err="1"/>
              <a:t>Newlay</a:t>
            </a:r>
            <a:r>
              <a:rPr lang="en-GB" dirty="0"/>
              <a:t>, Gargrave etc, structural integrity of many others now questionable. Scotton was damaged at the weakest point during spate flow Dec 2018 and causing severe erosion to the LB (</a:t>
            </a:r>
            <a:r>
              <a:rPr lang="en-GB" dirty="0" err="1"/>
              <a:t>ie</a:t>
            </a:r>
            <a:r>
              <a:rPr lang="en-GB" dirty="0"/>
              <a:t> toward the mill, now a private residence) </a:t>
            </a:r>
          </a:p>
          <a:p>
            <a:endParaRPr lang="en-GB" dirty="0"/>
          </a:p>
          <a:p>
            <a:r>
              <a:rPr lang="en-GB" dirty="0"/>
              <a:t>So, the landowner had already begun protracted discussions with EA re permitting for removal</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6</a:t>
            </a:fld>
            <a:endParaRPr lang="en-US" altLang="en-US"/>
          </a:p>
        </p:txBody>
      </p:sp>
    </p:spTree>
    <p:extLst>
      <p:ext uri="{BB962C8B-B14F-4D97-AF65-F5344CB8AC3E}">
        <p14:creationId xmlns:p14="http://schemas.microsoft.com/office/powerpoint/2010/main" val="293860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Damaged but still causing issues: the </a:t>
            </a:r>
            <a:r>
              <a:rPr lang="en-GB" dirty="0" err="1"/>
              <a:t>headloss</a:t>
            </a:r>
            <a:r>
              <a:rPr lang="en-GB" dirty="0"/>
              <a:t> was reduced to &lt;2m when clear but the narrow aperture regularly plugged with trees &amp; other debris.</a:t>
            </a:r>
          </a:p>
          <a:p>
            <a:r>
              <a:rPr lang="en-GB" dirty="0"/>
              <a:t>Still passage issues for fish and sediment transport issues </a:t>
            </a:r>
          </a:p>
          <a:p>
            <a:r>
              <a:rPr lang="en-GB" dirty="0"/>
              <a:t>Beyond environmental concerns, clearly a safety issue in terms of sudden release of impounded water etc</a:t>
            </a:r>
          </a:p>
          <a:p>
            <a:endParaRPr lang="en-GB" dirty="0"/>
          </a:p>
          <a:p>
            <a:r>
              <a:rPr lang="en-GB" dirty="0"/>
              <a:t>Allowed for a ‘cross-section of the weir to be viewed showing that increases in height had been mostly achieved by pouring concrete over the original stonework, so of limited heritage interest</a:t>
            </a:r>
          </a:p>
          <a:p>
            <a:endParaRPr lang="en-GB" dirty="0"/>
          </a:p>
          <a:p>
            <a:r>
              <a:rPr lang="en-GB" dirty="0"/>
              <a:t>Also, owner concerned re safety because people started walking on it / slipping off it</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7</a:t>
            </a:fld>
            <a:endParaRPr lang="en-US" altLang="en-US"/>
          </a:p>
        </p:txBody>
      </p:sp>
    </p:spTree>
    <p:extLst>
      <p:ext uri="{BB962C8B-B14F-4D97-AF65-F5344CB8AC3E}">
        <p14:creationId xmlns:p14="http://schemas.microsoft.com/office/powerpoint/2010/main" val="412487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low flow and when no ‘plugs’ in the breach, allowed extent of likely bank ‘adjustment’ to be gauged. There was some evidence of bank slump and trees toppling toward the river from original breach event. Assessed to be v little further adjustment. Larger trees with intact root balls were already being retained in margins – fab habitat </a:t>
            </a:r>
          </a:p>
          <a:p>
            <a:endParaRPr lang="en-GB" dirty="0"/>
          </a:p>
          <a:p>
            <a:r>
              <a:rPr lang="en-GB" dirty="0"/>
              <a:t>Situated within Nidd Gorge, bedrock seams quickly apparent which would limit any knick-point migration u/s</a:t>
            </a:r>
          </a:p>
          <a:p>
            <a:endParaRPr lang="en-GB" dirty="0"/>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8</a:t>
            </a:fld>
            <a:endParaRPr lang="en-US" altLang="en-US"/>
          </a:p>
        </p:txBody>
      </p:sp>
    </p:spTree>
    <p:extLst>
      <p:ext uri="{BB962C8B-B14F-4D97-AF65-F5344CB8AC3E}">
        <p14:creationId xmlns:p14="http://schemas.microsoft.com/office/powerpoint/2010/main" val="356744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Despite the scale of the weir, a relatively simple project:</a:t>
            </a:r>
          </a:p>
          <a:p>
            <a:endParaRPr lang="en-GB" dirty="0"/>
          </a:p>
          <a:p>
            <a:r>
              <a:rPr lang="en-GB" dirty="0"/>
              <a:t>Weir &amp; mill under single ownership with riparian holding within affected zone on the LB </a:t>
            </a:r>
            <a:r>
              <a:rPr lang="en-GB" dirty="0" err="1"/>
              <a:t>u&amp;d</a:t>
            </a:r>
            <a:r>
              <a:rPr lang="en-GB" dirty="0"/>
              <a:t>/s</a:t>
            </a:r>
          </a:p>
          <a:p>
            <a:r>
              <a:rPr lang="en-GB" dirty="0"/>
              <a:t>RB under single ownership (Woodland Trust) – supportive as long as of no financial burden</a:t>
            </a:r>
          </a:p>
          <a:p>
            <a:endParaRPr lang="en-GB" dirty="0"/>
          </a:p>
          <a:p>
            <a:r>
              <a:rPr lang="en-GB" dirty="0"/>
              <a:t>Supportive EA FBG team and </a:t>
            </a:r>
            <a:r>
              <a:rPr lang="en-GB" dirty="0" err="1"/>
              <a:t>Yorks</a:t>
            </a:r>
            <a:r>
              <a:rPr lang="en-GB" dirty="0"/>
              <a:t> Dales RT</a:t>
            </a:r>
          </a:p>
          <a:p>
            <a:endParaRPr lang="en-GB" dirty="0"/>
          </a:p>
          <a:p>
            <a:r>
              <a:rPr lang="en-GB" dirty="0"/>
              <a:t>Supportive stakeholders (two angling clubs)</a:t>
            </a:r>
          </a:p>
          <a:p>
            <a:endParaRPr lang="en-GB" dirty="0"/>
          </a:p>
          <a:p>
            <a:r>
              <a:rPr lang="en-GB" dirty="0"/>
              <a:t>Experienced contractor - good working relationship with local EA</a:t>
            </a:r>
          </a:p>
          <a:p>
            <a:endParaRPr lang="en-GB" dirty="0"/>
          </a:p>
          <a:p>
            <a:r>
              <a:rPr lang="en-GB" dirty="0"/>
              <a:t>Breach and 3y elapsed time had already demonstrated likely extent of change u/s, hence argued strongly against requirement for modelling etc. </a:t>
            </a:r>
          </a:p>
          <a:p>
            <a:endParaRPr lang="en-GB" dirty="0"/>
          </a:p>
          <a:p>
            <a:r>
              <a:rPr lang="en-GB" dirty="0"/>
              <a:t>Also, given the Nidd should naturally be ~20-25m wide rather than 75m wide, plenty of scope to retain much of the stone infill within channel to facilitate geomorphological recovery, so no waste issues.</a:t>
            </a:r>
          </a:p>
          <a:p>
            <a:endParaRPr lang="en-GB" dirty="0"/>
          </a:p>
          <a:p>
            <a:r>
              <a:rPr lang="en-GB" dirty="0"/>
              <a:t>Dressed stone to be recycled as bank revetment to prevent further damage to mill buildings.</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9</a:t>
            </a:fld>
            <a:endParaRPr lang="en-US" altLang="en-US"/>
          </a:p>
        </p:txBody>
      </p:sp>
    </p:spTree>
    <p:extLst>
      <p:ext uri="{BB962C8B-B14F-4D97-AF65-F5344CB8AC3E}">
        <p14:creationId xmlns:p14="http://schemas.microsoft.com/office/powerpoint/2010/main" val="274342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Extremely condensed….</a:t>
            </a:r>
          </a:p>
          <a:p>
            <a:endParaRPr lang="en-GB" dirty="0"/>
          </a:p>
          <a:p>
            <a:r>
              <a:rPr lang="en-GB" dirty="0"/>
              <a:t>Aside from WTT officer time to write the two rounds of application, the award from ORP covered project management time, pre &amp; post monitoring (ongoing), and contractor costs for full removal </a:t>
            </a:r>
          </a:p>
          <a:p>
            <a:endParaRPr lang="en-GB" dirty="0"/>
          </a:p>
          <a:p>
            <a:r>
              <a:rPr lang="en-GB" dirty="0"/>
              <a:t>It included a 10% contingency which was partially used up because of rising fuel costs during that period</a:t>
            </a:r>
          </a:p>
        </p:txBody>
      </p:sp>
      <p:sp>
        <p:nvSpPr>
          <p:cNvPr id="4" name="Slide Number Placeholder 3"/>
          <p:cNvSpPr>
            <a:spLocks noGrp="1"/>
          </p:cNvSpPr>
          <p:nvPr>
            <p:ph type="sldNum" sz="quarter" idx="5"/>
          </p:nvPr>
        </p:nvSpPr>
        <p:spPr/>
        <p:txBody>
          <a:bodyPr/>
          <a:lstStyle/>
          <a:p>
            <a:fld id="{AE6F2ACD-5B41-4A8B-B09D-480C748FDE59}" type="slidenum">
              <a:rPr lang="en-US" altLang="en-US" smtClean="0"/>
              <a:pPr/>
              <a:t>10</a:t>
            </a:fld>
            <a:endParaRPr lang="en-US" altLang="en-US"/>
          </a:p>
        </p:txBody>
      </p:sp>
    </p:spTree>
    <p:extLst>
      <p:ext uri="{BB962C8B-B14F-4D97-AF65-F5344CB8AC3E}">
        <p14:creationId xmlns:p14="http://schemas.microsoft.com/office/powerpoint/2010/main" val="15341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05F5FEC5-6780-4334-924E-402CBEE11B94}" type="datetimeFigureOut">
              <a:rPr lang="en-GB"/>
              <a:pPr>
                <a:defRPr/>
              </a:pPr>
              <a:t>09/05/2023</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DA50A34-5D40-4DEC-8F97-6D947F11A5F1}" type="slidenum">
              <a:rPr lang="en-GB" altLang="en-US"/>
              <a:pPr/>
              <a:t>‹#›</a:t>
            </a:fld>
            <a:endParaRPr lang="en-GB" altLang="en-US"/>
          </a:p>
        </p:txBody>
      </p:sp>
    </p:spTree>
    <p:extLst>
      <p:ext uri="{BB962C8B-B14F-4D97-AF65-F5344CB8AC3E}">
        <p14:creationId xmlns:p14="http://schemas.microsoft.com/office/powerpoint/2010/main" val="253637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560DDABA-033F-49BD-9837-5167A7FEFB28}" type="datetimeFigureOut">
              <a:rPr lang="en-GB"/>
              <a:pPr>
                <a:defRPr/>
              </a:pPr>
              <a:t>09/05/2023</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131016F-FE20-4235-8683-B658E9FF95F5}" type="slidenum">
              <a:rPr lang="en-GB" altLang="en-US"/>
              <a:pPr/>
              <a:t>‹#›</a:t>
            </a:fld>
            <a:endParaRPr lang="en-GB" altLang="en-US"/>
          </a:p>
        </p:txBody>
      </p:sp>
    </p:spTree>
    <p:extLst>
      <p:ext uri="{BB962C8B-B14F-4D97-AF65-F5344CB8AC3E}">
        <p14:creationId xmlns:p14="http://schemas.microsoft.com/office/powerpoint/2010/main" val="255262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714976E9-B2BF-4E9F-B854-88BF7B65EC71}" type="datetimeFigureOut">
              <a:rPr lang="en-GB"/>
              <a:pPr>
                <a:defRPr/>
              </a:pPr>
              <a:t>09/05/2023</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3B9615F-B298-46E7-9E67-3899E7E4FA67}" type="slidenum">
              <a:rPr lang="en-GB" altLang="en-US"/>
              <a:pPr/>
              <a:t>‹#›</a:t>
            </a:fld>
            <a:endParaRPr lang="en-GB" altLang="en-US"/>
          </a:p>
        </p:txBody>
      </p:sp>
    </p:spTree>
    <p:extLst>
      <p:ext uri="{BB962C8B-B14F-4D97-AF65-F5344CB8AC3E}">
        <p14:creationId xmlns:p14="http://schemas.microsoft.com/office/powerpoint/2010/main" val="195636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23121691-DDD7-4F08-8F68-601AE4002096}" type="datetimeFigureOut">
              <a:rPr lang="en-GB"/>
              <a:pPr>
                <a:defRPr/>
              </a:pPr>
              <a:t>09/05/2023</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15AA818-FD8F-4094-BE08-90450E63596B}" type="slidenum">
              <a:rPr lang="en-GB" altLang="en-US"/>
              <a:pPr/>
              <a:t>‹#›</a:t>
            </a:fld>
            <a:endParaRPr lang="en-GB" altLang="en-US"/>
          </a:p>
        </p:txBody>
      </p:sp>
    </p:spTree>
    <p:extLst>
      <p:ext uri="{BB962C8B-B14F-4D97-AF65-F5344CB8AC3E}">
        <p14:creationId xmlns:p14="http://schemas.microsoft.com/office/powerpoint/2010/main" val="342733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CD9957F8-DAE3-46F4-B35D-A861E7E69091}" type="datetimeFigureOut">
              <a:rPr lang="en-GB"/>
              <a:pPr>
                <a:defRPr/>
              </a:pPr>
              <a:t>09/05/2023</a:t>
            </a:fld>
            <a:endParaRPr lang="en-GB"/>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D6E66EC-E537-44DE-99D0-F364BC2AAEC5}" type="slidenum">
              <a:rPr lang="en-GB" altLang="en-US"/>
              <a:pPr/>
              <a:t>‹#›</a:t>
            </a:fld>
            <a:endParaRPr lang="en-GB" altLang="en-US"/>
          </a:p>
        </p:txBody>
      </p:sp>
    </p:spTree>
    <p:extLst>
      <p:ext uri="{BB962C8B-B14F-4D97-AF65-F5344CB8AC3E}">
        <p14:creationId xmlns:p14="http://schemas.microsoft.com/office/powerpoint/2010/main" val="83552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BDA56809-D9E1-4D8C-A859-BE74B6050784}" type="datetimeFigureOut">
              <a:rPr lang="en-GB"/>
              <a:pPr>
                <a:defRPr/>
              </a:pPr>
              <a:t>09/05/2023</a:t>
            </a:fld>
            <a:endParaRPr lang="en-GB"/>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1B2D8B3-A2C7-4E57-ACA1-12170589C3FD}" type="slidenum">
              <a:rPr lang="en-GB" altLang="en-US"/>
              <a:pPr/>
              <a:t>‹#›</a:t>
            </a:fld>
            <a:endParaRPr lang="en-GB" altLang="en-US"/>
          </a:p>
        </p:txBody>
      </p:sp>
    </p:spTree>
    <p:extLst>
      <p:ext uri="{BB962C8B-B14F-4D97-AF65-F5344CB8AC3E}">
        <p14:creationId xmlns:p14="http://schemas.microsoft.com/office/powerpoint/2010/main" val="39064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222270C5-79D1-4016-A83B-45B8D8B1ACA7}" type="datetimeFigureOut">
              <a:rPr lang="en-GB"/>
              <a:pPr>
                <a:defRPr/>
              </a:pPr>
              <a:t>09/05/2023</a:t>
            </a:fld>
            <a:endParaRPr lang="en-GB"/>
          </a:p>
        </p:txBody>
      </p:sp>
      <p:sp>
        <p:nvSpPr>
          <p:cNvPr id="8"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B8B78ECE-2E11-47F0-B675-1A6EB92400AB}" type="slidenum">
              <a:rPr lang="en-GB" altLang="en-US"/>
              <a:pPr/>
              <a:t>‹#›</a:t>
            </a:fld>
            <a:endParaRPr lang="en-GB" altLang="en-US"/>
          </a:p>
        </p:txBody>
      </p:sp>
    </p:spTree>
    <p:extLst>
      <p:ext uri="{BB962C8B-B14F-4D97-AF65-F5344CB8AC3E}">
        <p14:creationId xmlns:p14="http://schemas.microsoft.com/office/powerpoint/2010/main" val="329546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B45E567B-8E80-40FB-B03C-8D822101A690}" type="datetimeFigureOut">
              <a:rPr lang="en-GB"/>
              <a:pPr>
                <a:defRPr/>
              </a:pPr>
              <a:t>09/05/2023</a:t>
            </a:fld>
            <a:endParaRPr lang="en-GB"/>
          </a:p>
        </p:txBody>
      </p:sp>
      <p:sp>
        <p:nvSpPr>
          <p:cNvPr id="4"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838A7705-573D-4C45-8A8B-3C64FD8774CD}" type="slidenum">
              <a:rPr lang="en-GB" altLang="en-US"/>
              <a:pPr/>
              <a:t>‹#›</a:t>
            </a:fld>
            <a:endParaRPr lang="en-GB" altLang="en-US"/>
          </a:p>
        </p:txBody>
      </p:sp>
    </p:spTree>
    <p:extLst>
      <p:ext uri="{BB962C8B-B14F-4D97-AF65-F5344CB8AC3E}">
        <p14:creationId xmlns:p14="http://schemas.microsoft.com/office/powerpoint/2010/main" val="331440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F8DF61AE-1306-4B16-9784-39A7EF249C4A}" type="datetimeFigureOut">
              <a:rPr lang="en-GB"/>
              <a:pPr>
                <a:defRPr/>
              </a:pPr>
              <a:t>09/05/2023</a:t>
            </a:fld>
            <a:endParaRPr lang="en-GB"/>
          </a:p>
        </p:txBody>
      </p:sp>
      <p:sp>
        <p:nvSpPr>
          <p:cNvPr id="3"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56629E6-3820-457B-AA41-DD99363E1522}" type="slidenum">
              <a:rPr lang="en-GB" altLang="en-US"/>
              <a:pPr/>
              <a:t>‹#›</a:t>
            </a:fld>
            <a:endParaRPr lang="en-GB" altLang="en-US"/>
          </a:p>
        </p:txBody>
      </p:sp>
    </p:spTree>
    <p:extLst>
      <p:ext uri="{BB962C8B-B14F-4D97-AF65-F5344CB8AC3E}">
        <p14:creationId xmlns:p14="http://schemas.microsoft.com/office/powerpoint/2010/main" val="335018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58F2CAAF-4BED-4ADB-8BB3-26CD6F6D50F9}" type="datetimeFigureOut">
              <a:rPr lang="en-GB"/>
              <a:pPr>
                <a:defRPr/>
              </a:pPr>
              <a:t>09/05/2023</a:t>
            </a:fld>
            <a:endParaRPr lang="en-GB"/>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8CDB705-2CF6-4086-A165-5543C27B7B9B}" type="slidenum">
              <a:rPr lang="en-GB" altLang="en-US"/>
              <a:pPr/>
              <a:t>‹#›</a:t>
            </a:fld>
            <a:endParaRPr lang="en-GB" altLang="en-US"/>
          </a:p>
        </p:txBody>
      </p:sp>
    </p:spTree>
    <p:extLst>
      <p:ext uri="{BB962C8B-B14F-4D97-AF65-F5344CB8AC3E}">
        <p14:creationId xmlns:p14="http://schemas.microsoft.com/office/powerpoint/2010/main" val="371094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fld id="{77521536-55A6-4EC3-9AE0-A5BB4305CA65}" type="datetimeFigureOut">
              <a:rPr lang="en-GB"/>
              <a:pPr>
                <a:defRPr/>
              </a:pPr>
              <a:t>09/05/2023</a:t>
            </a:fld>
            <a:endParaRPr lang="en-GB"/>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ea typeface="MS PGothic"/>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226EC7F-E10C-4CC8-B8DB-9CC2F9502597}" type="slidenum">
              <a:rPr lang="en-GB" altLang="en-US"/>
              <a:pPr/>
              <a:t>‹#›</a:t>
            </a:fld>
            <a:endParaRPr lang="en-GB" altLang="en-US"/>
          </a:p>
        </p:txBody>
      </p:sp>
    </p:spTree>
    <p:extLst>
      <p:ext uri="{BB962C8B-B14F-4D97-AF65-F5344CB8AC3E}">
        <p14:creationId xmlns:p14="http://schemas.microsoft.com/office/powerpoint/2010/main" val="185905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1B45EE0-DB14-41DB-A071-8A82F125264E}" type="datetime1">
              <a:rPr lang="en-GB" altLang="en-US"/>
              <a:pPr/>
              <a:t>09/05/2023</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D3EA409A-CE97-436E-8DC4-49A0E1A6525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youtube.com/watch?v=o3kAglzf7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youtube.com/watch?v=o3kAglzf7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iver with a house in the background&#10;&#10;Description automatically generated with low confidence">
            <a:extLst>
              <a:ext uri="{FF2B5EF4-FFF2-40B4-BE49-F238E27FC236}">
                <a16:creationId xmlns:a16="http://schemas.microsoft.com/office/drawing/2014/main" id="{F46254AA-750E-62E6-DF13-A1837993E3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6324" name="Title 1"/>
          <p:cNvSpPr txBox="1">
            <a:spLocks/>
          </p:cNvSpPr>
          <p:nvPr/>
        </p:nvSpPr>
        <p:spPr bwMode="auto">
          <a:xfrm>
            <a:off x="586892" y="1195754"/>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endParaRPr lang="en-GB" altLang="en-US" sz="4000" dirty="0">
              <a:solidFill>
                <a:prstClr val="black"/>
              </a:solidFill>
              <a:ea typeface="+mn-ea"/>
            </a:endParaRPr>
          </a:p>
        </p:txBody>
      </p:sp>
      <p:sp>
        <p:nvSpPr>
          <p:cNvPr id="5" name="TextBox 7">
            <a:extLst>
              <a:ext uri="{FF2B5EF4-FFF2-40B4-BE49-F238E27FC236}">
                <a16:creationId xmlns:a16="http://schemas.microsoft.com/office/drawing/2014/main" id="{29691AC5-39CC-46C3-A453-4847905C1E92}"/>
              </a:ext>
            </a:extLst>
          </p:cNvPr>
          <p:cNvSpPr txBox="1">
            <a:spLocks noChangeArrowheads="1"/>
          </p:cNvSpPr>
          <p:nvPr/>
        </p:nvSpPr>
        <p:spPr bwMode="auto">
          <a:xfrm>
            <a:off x="333693" y="456137"/>
            <a:ext cx="6037547"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3800" b="1" dirty="0">
                <a:solidFill>
                  <a:schemeClr val="bg1"/>
                </a:solidFill>
                <a:latin typeface="Calibri" panose="020F0502020204030204" pitchFamily="34" charset="0"/>
              </a:rPr>
              <a:t>Getting shot of Scotton</a:t>
            </a:r>
          </a:p>
          <a:p>
            <a:endParaRPr lang="en-GB" altLang="en-US" sz="2800" b="1" dirty="0">
              <a:solidFill>
                <a:schemeClr val="bg1"/>
              </a:solidFill>
              <a:latin typeface="Calibri" panose="020F0502020204030204" pitchFamily="34" charset="0"/>
            </a:endParaRPr>
          </a:p>
          <a:p>
            <a:r>
              <a:rPr lang="en-GB" altLang="en-US" sz="2800" b="1" dirty="0">
                <a:solidFill>
                  <a:schemeClr val="bg1"/>
                </a:solidFill>
                <a:latin typeface="Calibri" panose="020F0502020204030204" pitchFamily="34" charset="0"/>
              </a:rPr>
              <a:t>Dam Removal Conference</a:t>
            </a:r>
          </a:p>
          <a:p>
            <a:r>
              <a:rPr lang="en-GB" altLang="en-US" sz="2800" b="1" dirty="0">
                <a:solidFill>
                  <a:schemeClr val="bg1"/>
                </a:solidFill>
                <a:latin typeface="Calibri" panose="020F0502020204030204" pitchFamily="34" charset="0"/>
              </a:rPr>
              <a:t>May 2023</a:t>
            </a:r>
            <a:endParaRPr lang="en-US" altLang="en-US" sz="2800" b="1" dirty="0">
              <a:solidFill>
                <a:schemeClr val="bg1"/>
              </a:solidFill>
              <a:latin typeface="Calibri" panose="020F0502020204030204" pitchFamily="34" charset="0"/>
            </a:endParaRPr>
          </a:p>
        </p:txBody>
      </p:sp>
      <p:sp>
        <p:nvSpPr>
          <p:cNvPr id="15" name="TextBox 14">
            <a:extLst>
              <a:ext uri="{FF2B5EF4-FFF2-40B4-BE49-F238E27FC236}">
                <a16:creationId xmlns:a16="http://schemas.microsoft.com/office/drawing/2014/main" id="{0176D3B4-3808-46BC-9EAF-E1335AE62C98}"/>
              </a:ext>
            </a:extLst>
          </p:cNvPr>
          <p:cNvSpPr txBox="1"/>
          <p:nvPr/>
        </p:nvSpPr>
        <p:spPr>
          <a:xfrm>
            <a:off x="333693" y="2596137"/>
            <a:ext cx="4572000" cy="1138773"/>
          </a:xfrm>
          <a:prstGeom prst="rect">
            <a:avLst/>
          </a:prstGeom>
          <a:noFill/>
        </p:spPr>
        <p:txBody>
          <a:bodyPr wrap="square">
            <a:spAutoFit/>
          </a:bodyPr>
          <a:lstStyle/>
          <a:p>
            <a:pPr marL="0" marR="0" lvl="0" indent="0" defTabSz="457200" rtl="0" eaLnBrk="1" fontAlgn="base" latinLnBrk="0" hangingPunct="1">
              <a:lnSpc>
                <a:spcPct val="100000"/>
              </a:lnSpc>
              <a:spcBef>
                <a:spcPct val="0"/>
              </a:spcBef>
              <a:spcAft>
                <a:spcPct val="0"/>
              </a:spcAft>
              <a:buClrTx/>
              <a:buSzTx/>
              <a:buFontTx/>
              <a:buNone/>
              <a:tabLst/>
              <a:defRPr/>
            </a:pPr>
            <a:r>
              <a:rPr lang="en-US" altLang="en-US" sz="2400" dirty="0">
                <a:solidFill>
                  <a:schemeClr val="bg1"/>
                </a:solidFill>
                <a:latin typeface="Calibri"/>
              </a:rPr>
              <a:t>Prof Jon</a:t>
            </a:r>
            <a:r>
              <a:rPr kumimoji="0" lang="en-US" altLang="en-US" sz="2400" i="0" u="none" strike="noStrike" kern="1200" cap="none" spc="0" normalizeH="0" baseline="0" noProof="0" dirty="0">
                <a:ln>
                  <a:noFill/>
                </a:ln>
                <a:solidFill>
                  <a:schemeClr val="bg1"/>
                </a:solidFill>
                <a:effectLst/>
                <a:uLnTx/>
                <a:uFillTx/>
                <a:latin typeface="Calibri"/>
                <a:ea typeface="MS PGothic" panose="020B0600070205080204" pitchFamily="34" charset="-128"/>
                <a:cs typeface="+mn-cs"/>
              </a:rPr>
              <a:t> Grey </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solidFill>
                  <a:schemeClr val="bg1"/>
                </a:solidFill>
                <a:effectLst/>
                <a:uLnTx/>
                <a:uFillTx/>
                <a:latin typeface="Calibri"/>
                <a:ea typeface="MS PGothic" panose="020B0600070205080204" pitchFamily="34" charset="-128"/>
                <a:cs typeface="+mn-cs"/>
              </a:rPr>
              <a:t>Research &amp; Conservation Officer</a:t>
            </a:r>
          </a:p>
          <a:p>
            <a:pPr marL="0" marR="0" lvl="0" indent="0" defTabSz="457200" rtl="0" eaLnBrk="1" fontAlgn="base" latinLnBrk="0" hangingPunct="1">
              <a:lnSpc>
                <a:spcPct val="100000"/>
              </a:lnSpc>
              <a:spcBef>
                <a:spcPct val="0"/>
              </a:spcBef>
              <a:spcAft>
                <a:spcPct val="0"/>
              </a:spcAft>
              <a:buClrTx/>
              <a:buSzTx/>
              <a:buFontTx/>
              <a:buNone/>
              <a:tabLst/>
              <a:defRPr/>
            </a:pPr>
            <a:r>
              <a:rPr kumimoji="0" lang="en-US" altLang="en-US" sz="2000" i="0" u="none" strike="noStrike" kern="1200" cap="none" spc="0" normalizeH="0" baseline="0" noProof="0" dirty="0">
                <a:ln>
                  <a:noFill/>
                </a:ln>
                <a:solidFill>
                  <a:schemeClr val="bg1"/>
                </a:solidFill>
                <a:effectLst/>
                <a:uLnTx/>
                <a:uFillTx/>
                <a:latin typeface="Calibri"/>
                <a:ea typeface="MS PGothic" panose="020B0600070205080204" pitchFamily="34" charset="-128"/>
                <a:cs typeface="+mn-cs"/>
              </a:rPr>
              <a:t>jgrey@wildtrout.org		@ProfJGrey</a:t>
            </a:r>
          </a:p>
        </p:txBody>
      </p:sp>
    </p:spTree>
    <p:extLst>
      <p:ext uri="{BB962C8B-B14F-4D97-AF65-F5344CB8AC3E}">
        <p14:creationId xmlns:p14="http://schemas.microsoft.com/office/powerpoint/2010/main" val="389888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Timeline</a:t>
            </a:r>
          </a:p>
        </p:txBody>
      </p:sp>
      <p:sp>
        <p:nvSpPr>
          <p:cNvPr id="9" name="TextBox 8">
            <a:extLst>
              <a:ext uri="{FF2B5EF4-FFF2-40B4-BE49-F238E27FC236}">
                <a16:creationId xmlns:a16="http://schemas.microsoft.com/office/drawing/2014/main" id="{C03D0AD7-3412-4624-B50F-0AB8B9ECF06B}"/>
              </a:ext>
            </a:extLst>
          </p:cNvPr>
          <p:cNvSpPr txBox="1"/>
          <p:nvPr/>
        </p:nvSpPr>
        <p:spPr>
          <a:xfrm>
            <a:off x="684212" y="800894"/>
            <a:ext cx="7920038" cy="3785652"/>
          </a:xfrm>
          <a:prstGeom prst="rect">
            <a:avLst/>
          </a:prstGeom>
          <a:noFill/>
        </p:spPr>
        <p:txBody>
          <a:bodyPr wrap="square">
            <a:spAutoFit/>
          </a:bodyPr>
          <a:lstStyle/>
          <a:p>
            <a:pPr eaLnBrk="0" hangingPunct="0">
              <a:defRPr/>
            </a:pPr>
            <a:endParaRPr lang="en-GB" sz="2400" dirty="0">
              <a:latin typeface="+mj-lt"/>
            </a:endParaRPr>
          </a:p>
          <a:p>
            <a:pPr eaLnBrk="0" hangingPunct="0">
              <a:defRPr/>
            </a:pPr>
            <a:endParaRPr lang="en-GB" sz="2400" dirty="0">
              <a:latin typeface="+mj-lt"/>
            </a:endParaRPr>
          </a:p>
          <a:p>
            <a:pPr marL="342900" indent="-342900" eaLnBrk="0" hangingPunct="0">
              <a:buFont typeface="Arial" panose="020B0604020202020204" pitchFamily="34" charset="0"/>
              <a:buChar char="•"/>
              <a:defRPr/>
            </a:pPr>
            <a:r>
              <a:rPr lang="en-GB" sz="2400" dirty="0">
                <a:latin typeface="+mj-lt"/>
              </a:rPr>
              <a:t>Dec 2018 – Dec2021 owner (frustrated) negotiations</a:t>
            </a:r>
          </a:p>
          <a:p>
            <a:pPr marL="342900" indent="-342900" eaLnBrk="0" hangingPunct="0">
              <a:buFont typeface="Arial" panose="020B0604020202020204" pitchFamily="34" charset="0"/>
              <a:buChar char="•"/>
              <a:defRPr/>
            </a:pPr>
            <a:r>
              <a:rPr lang="en-GB" sz="2400" dirty="0">
                <a:latin typeface="+mj-lt"/>
              </a:rPr>
              <a:t>Dec 2021 – WTT site visit</a:t>
            </a:r>
          </a:p>
          <a:p>
            <a:pPr marL="342900" indent="-342900" eaLnBrk="0" hangingPunct="0">
              <a:buFont typeface="Arial" panose="020B0604020202020204" pitchFamily="34" charset="0"/>
              <a:buChar char="•"/>
              <a:defRPr/>
            </a:pPr>
            <a:r>
              <a:rPr lang="en-GB" sz="2400" dirty="0">
                <a:latin typeface="+mj-lt"/>
              </a:rPr>
              <a:t>Jan 2022 – ORP 1</a:t>
            </a:r>
            <a:r>
              <a:rPr lang="en-GB" sz="2400" baseline="30000" dirty="0">
                <a:latin typeface="+mj-lt"/>
              </a:rPr>
              <a:t>st</a:t>
            </a:r>
            <a:r>
              <a:rPr lang="en-GB" sz="2400" dirty="0">
                <a:latin typeface="+mj-lt"/>
              </a:rPr>
              <a:t> round application for full removal</a:t>
            </a:r>
          </a:p>
          <a:p>
            <a:pPr marL="342900" indent="-342900" eaLnBrk="0" hangingPunct="0">
              <a:buFont typeface="Arial" panose="020B0604020202020204" pitchFamily="34" charset="0"/>
              <a:buChar char="•"/>
              <a:defRPr/>
            </a:pPr>
            <a:r>
              <a:rPr lang="en-GB" sz="2400" dirty="0">
                <a:latin typeface="+mj-lt"/>
              </a:rPr>
              <a:t>Mar 2022 – ORP 2</a:t>
            </a:r>
            <a:r>
              <a:rPr lang="en-GB" sz="2400" baseline="30000" dirty="0">
                <a:latin typeface="+mj-lt"/>
              </a:rPr>
              <a:t>nd</a:t>
            </a:r>
            <a:r>
              <a:rPr lang="en-GB" sz="2400" dirty="0">
                <a:latin typeface="+mj-lt"/>
              </a:rPr>
              <a:t> round</a:t>
            </a:r>
          </a:p>
          <a:p>
            <a:pPr marL="342900" indent="-342900" eaLnBrk="0" hangingPunct="0">
              <a:buFont typeface="Arial" panose="020B0604020202020204" pitchFamily="34" charset="0"/>
              <a:buChar char="•"/>
              <a:defRPr/>
            </a:pPr>
            <a:r>
              <a:rPr lang="en-GB" sz="2400" dirty="0">
                <a:latin typeface="+mj-lt"/>
              </a:rPr>
              <a:t>April 2022 – Bespoke permit signed off </a:t>
            </a:r>
          </a:p>
          <a:p>
            <a:pPr marL="342900" indent="-342900" eaLnBrk="0" hangingPunct="0">
              <a:buFont typeface="Arial" panose="020B0604020202020204" pitchFamily="34" charset="0"/>
              <a:buChar char="•"/>
              <a:defRPr/>
            </a:pPr>
            <a:r>
              <a:rPr lang="en-GB" sz="2400" dirty="0">
                <a:latin typeface="+mj-lt"/>
              </a:rPr>
              <a:t>Jun 2022 – ORP award of €75,935 </a:t>
            </a:r>
          </a:p>
          <a:p>
            <a:pPr marL="342900" indent="-342900" eaLnBrk="0" hangingPunct="0">
              <a:buFont typeface="Arial" panose="020B0604020202020204" pitchFamily="34" charset="0"/>
              <a:buChar char="•"/>
              <a:defRPr/>
            </a:pPr>
            <a:r>
              <a:rPr lang="en-GB" sz="2400" dirty="0">
                <a:latin typeface="+mj-lt"/>
              </a:rPr>
              <a:t>…..</a:t>
            </a:r>
          </a:p>
          <a:p>
            <a:pPr marL="342900" indent="-342900" eaLnBrk="0" hangingPunct="0">
              <a:buFont typeface="Arial" panose="020B0604020202020204" pitchFamily="34" charset="0"/>
              <a:buChar char="•"/>
              <a:defRPr/>
            </a:pPr>
            <a:r>
              <a:rPr lang="en-GB" sz="2400" dirty="0">
                <a:latin typeface="+mj-lt"/>
              </a:rPr>
              <a:t>18/08/22 – Contractor off site</a:t>
            </a:r>
          </a:p>
        </p:txBody>
      </p:sp>
    </p:spTree>
    <p:extLst>
      <p:ext uri="{BB962C8B-B14F-4D97-AF65-F5344CB8AC3E}">
        <p14:creationId xmlns:p14="http://schemas.microsoft.com/office/powerpoint/2010/main" val="183338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tree, nature, mountain&#10;&#10;Description automatically generated">
            <a:extLst>
              <a:ext uri="{FF2B5EF4-FFF2-40B4-BE49-F238E27FC236}">
                <a16:creationId xmlns:a16="http://schemas.microsoft.com/office/drawing/2014/main" id="{40298CFA-DD65-103C-2B54-8D31B17990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73592"/>
            <a:ext cx="9144000" cy="5152571"/>
          </a:xfrm>
          <a:prstGeom prst="rect">
            <a:avLst/>
          </a:prstGeom>
        </p:spPr>
      </p:pic>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10/07/22 – Contractor on site</a:t>
            </a:r>
          </a:p>
        </p:txBody>
      </p:sp>
      <p:sp>
        <p:nvSpPr>
          <p:cNvPr id="6" name="TextBox 5">
            <a:extLst>
              <a:ext uri="{FF2B5EF4-FFF2-40B4-BE49-F238E27FC236}">
                <a16:creationId xmlns:a16="http://schemas.microsoft.com/office/drawing/2014/main" id="{E4801A12-B530-2B3C-8B73-418026D1C42F}"/>
              </a:ext>
            </a:extLst>
          </p:cNvPr>
          <p:cNvSpPr txBox="1"/>
          <p:nvPr/>
        </p:nvSpPr>
        <p:spPr>
          <a:xfrm>
            <a:off x="684213" y="4337578"/>
            <a:ext cx="7405538"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V low summer flow conditions</a:t>
            </a:r>
          </a:p>
          <a:p>
            <a:pPr marL="342900" indent="-342900">
              <a:buFont typeface="Arial" panose="020B0604020202020204" pitchFamily="34" charset="0"/>
              <a:buChar char="•"/>
            </a:pPr>
            <a:r>
              <a:rPr lang="en-GB" sz="2400" dirty="0">
                <a:solidFill>
                  <a:schemeClr val="bg1"/>
                </a:solidFill>
              </a:rPr>
              <a:t>Priority to ‘separate’ weir from RB</a:t>
            </a:r>
          </a:p>
          <a:p>
            <a:pPr marL="342900" indent="-342900">
              <a:buFont typeface="Arial" panose="020B0604020202020204" pitchFamily="34" charset="0"/>
              <a:buChar char="•"/>
            </a:pPr>
            <a:r>
              <a:rPr lang="en-GB" sz="2400" dirty="0">
                <a:solidFill>
                  <a:schemeClr val="bg1"/>
                </a:solidFill>
              </a:rPr>
              <a:t>Diverted flow from original breach to LB to ‘new’ channel to RB</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r>
              <a:rPr lang="en-GB" sz="2400" dirty="0">
                <a:solidFill>
                  <a:schemeClr val="accent3">
                    <a:lumMod val="75000"/>
                  </a:schemeClr>
                </a:solidFill>
                <a:hlinkClick r:id="rId4">
                  <a:extLst>
                    <a:ext uri="{A12FA001-AC4F-418D-AE19-62706E023703}">
                      <ahyp:hlinkClr xmlns:ahyp="http://schemas.microsoft.com/office/drawing/2018/hyperlinkcolor" val="tx"/>
                    </a:ext>
                  </a:extLst>
                </a:hlinkClick>
              </a:rPr>
              <a:t>https://www.youtube.com/watch?v=o3kAglzf7Nk</a:t>
            </a:r>
            <a:r>
              <a:rPr lang="en-GB" sz="2400" dirty="0">
                <a:solidFill>
                  <a:schemeClr val="accent3">
                    <a:lumMod val="75000"/>
                  </a:schemeClr>
                </a:solidFill>
              </a:rPr>
              <a:t> </a:t>
            </a:r>
          </a:p>
          <a:p>
            <a:pPr marL="342900" indent="-34290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228468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ound, tree, nature&#10;&#10;Description automatically generated">
            <a:extLst>
              <a:ext uri="{FF2B5EF4-FFF2-40B4-BE49-F238E27FC236}">
                <a16:creationId xmlns:a16="http://schemas.microsoft.com/office/drawing/2014/main" id="{BBB7C0D6-8AE8-8935-D07A-027741DA4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73592"/>
            <a:ext cx="9144000" cy="5152571"/>
          </a:xfrm>
          <a:prstGeom prst="rect">
            <a:avLst/>
          </a:prstGeom>
        </p:spPr>
      </p:pic>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18/08/22 – Contractor off site</a:t>
            </a:r>
          </a:p>
        </p:txBody>
      </p:sp>
      <p:sp>
        <p:nvSpPr>
          <p:cNvPr id="6" name="TextBox 5">
            <a:extLst>
              <a:ext uri="{FF2B5EF4-FFF2-40B4-BE49-F238E27FC236}">
                <a16:creationId xmlns:a16="http://schemas.microsoft.com/office/drawing/2014/main" id="{E4801A12-B530-2B3C-8B73-418026D1C42F}"/>
              </a:ext>
            </a:extLst>
          </p:cNvPr>
          <p:cNvSpPr txBox="1"/>
          <p:nvPr/>
        </p:nvSpPr>
        <p:spPr>
          <a:xfrm>
            <a:off x="684213" y="1459092"/>
            <a:ext cx="7405538"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Immediately following plant extraction</a:t>
            </a:r>
          </a:p>
          <a:p>
            <a:pPr marL="342900" indent="-342900">
              <a:buFont typeface="Arial" panose="020B0604020202020204" pitchFamily="34" charset="0"/>
              <a:buChar char="•"/>
            </a:pPr>
            <a:r>
              <a:rPr lang="en-GB" sz="2400" dirty="0">
                <a:solidFill>
                  <a:schemeClr val="bg1"/>
                </a:solidFill>
              </a:rPr>
              <a:t>Central deposition bar of unconsolidated material left deliberately under permit </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r>
              <a:rPr lang="en-GB" sz="2400" dirty="0">
                <a:solidFill>
                  <a:schemeClr val="accent3">
                    <a:lumMod val="75000"/>
                  </a:schemeClr>
                </a:solidFill>
                <a:hlinkClick r:id="rId4">
                  <a:extLst>
                    <a:ext uri="{A12FA001-AC4F-418D-AE19-62706E023703}">
                      <ahyp:hlinkClr xmlns:ahyp="http://schemas.microsoft.com/office/drawing/2018/hyperlinkcolor" val="tx"/>
                    </a:ext>
                  </a:extLst>
                </a:hlinkClick>
              </a:rPr>
              <a:t>https://www.youtube.com/watch?v=o3kAglzf7Nk</a:t>
            </a:r>
            <a:r>
              <a:rPr lang="en-GB" sz="2400" dirty="0">
                <a:solidFill>
                  <a:schemeClr val="accent3">
                    <a:lumMod val="75000"/>
                  </a:schemeClr>
                </a:solidFill>
              </a:rPr>
              <a:t> </a:t>
            </a:r>
          </a:p>
        </p:txBody>
      </p:sp>
    </p:spTree>
    <p:extLst>
      <p:ext uri="{BB962C8B-B14F-4D97-AF65-F5344CB8AC3E}">
        <p14:creationId xmlns:p14="http://schemas.microsoft.com/office/powerpoint/2010/main" val="363583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tree, ground, grass&#10;&#10;Description automatically generated">
            <a:extLst>
              <a:ext uri="{FF2B5EF4-FFF2-40B4-BE49-F238E27FC236}">
                <a16:creationId xmlns:a16="http://schemas.microsoft.com/office/drawing/2014/main" id="{0EC7FFA7-FE40-F06A-7A04-5BF4C6CE47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73592"/>
            <a:ext cx="9144000" cy="5152571"/>
          </a:xfrm>
          <a:prstGeom prst="rect">
            <a:avLst/>
          </a:prstGeom>
        </p:spPr>
      </p:pic>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12/10/22…</a:t>
            </a:r>
          </a:p>
        </p:txBody>
      </p:sp>
      <p:sp>
        <p:nvSpPr>
          <p:cNvPr id="6" name="TextBox 5">
            <a:extLst>
              <a:ext uri="{FF2B5EF4-FFF2-40B4-BE49-F238E27FC236}">
                <a16:creationId xmlns:a16="http://schemas.microsoft.com/office/drawing/2014/main" id="{E4801A12-B530-2B3C-8B73-418026D1C42F}"/>
              </a:ext>
            </a:extLst>
          </p:cNvPr>
          <p:cNvSpPr txBox="1"/>
          <p:nvPr/>
        </p:nvSpPr>
        <p:spPr>
          <a:xfrm>
            <a:off x="684213" y="1459092"/>
            <a:ext cx="7405538"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Virtually no change, 2mo later</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115319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ground, grass, outdoor&#10;&#10;Description automatically generated">
            <a:extLst>
              <a:ext uri="{FF2B5EF4-FFF2-40B4-BE49-F238E27FC236}">
                <a16:creationId xmlns:a16="http://schemas.microsoft.com/office/drawing/2014/main" id="{A310901C-C123-BFCA-E27E-FE702C3469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46944"/>
            <a:ext cx="9144000" cy="5832474"/>
          </a:xfrm>
          <a:prstGeom prst="rect">
            <a:avLst/>
          </a:prstGeom>
        </p:spPr>
      </p:pic>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06/05/23…</a:t>
            </a:r>
          </a:p>
        </p:txBody>
      </p:sp>
      <p:sp>
        <p:nvSpPr>
          <p:cNvPr id="6" name="TextBox 5">
            <a:extLst>
              <a:ext uri="{FF2B5EF4-FFF2-40B4-BE49-F238E27FC236}">
                <a16:creationId xmlns:a16="http://schemas.microsoft.com/office/drawing/2014/main" id="{E4801A12-B530-2B3C-8B73-418026D1C42F}"/>
              </a:ext>
            </a:extLst>
          </p:cNvPr>
          <p:cNvSpPr txBox="1"/>
          <p:nvPr/>
        </p:nvSpPr>
        <p:spPr>
          <a:xfrm>
            <a:off x="684213" y="1459092"/>
            <a:ext cx="7405538" cy="2677656"/>
          </a:xfrm>
          <a:prstGeom prst="rect">
            <a:avLst/>
          </a:prstGeom>
          <a:noFill/>
        </p:spPr>
        <p:txBody>
          <a:bodyPr wrap="square" rtlCol="0">
            <a:spAutoFit/>
          </a:bodyPr>
          <a:lstStyle/>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388330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a:p>
          <a:p>
            <a:pPr eaLnBrk="1" hangingPunct="1"/>
            <a:endParaRPr lang="en-GB" altLang="en-US"/>
          </a:p>
          <a:p>
            <a:pPr eaLnBrk="1" hangingPunct="1"/>
            <a:endParaRPr lang="en-GB" altLang="en-US"/>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Monitoring</a:t>
            </a:r>
          </a:p>
        </p:txBody>
      </p:sp>
      <p:sp>
        <p:nvSpPr>
          <p:cNvPr id="2" name="TextBox 1">
            <a:extLst>
              <a:ext uri="{FF2B5EF4-FFF2-40B4-BE49-F238E27FC236}">
                <a16:creationId xmlns:a16="http://schemas.microsoft.com/office/drawing/2014/main" id="{99810C91-DCBC-5ADD-4F46-98AAE20B51A2}"/>
              </a:ext>
            </a:extLst>
          </p:cNvPr>
          <p:cNvSpPr txBox="1"/>
          <p:nvPr/>
        </p:nvSpPr>
        <p:spPr>
          <a:xfrm>
            <a:off x="684212" y="800894"/>
            <a:ext cx="3170756" cy="1200329"/>
          </a:xfrm>
          <a:prstGeom prst="rect">
            <a:avLst/>
          </a:prstGeom>
          <a:noFill/>
        </p:spPr>
        <p:txBody>
          <a:bodyPr wrap="square">
            <a:spAutoFit/>
          </a:bodyPr>
          <a:lstStyle/>
          <a:p>
            <a:pPr eaLnBrk="0" hangingPunct="0">
              <a:defRPr/>
            </a:pPr>
            <a:endParaRPr lang="en-GB" sz="2400" dirty="0">
              <a:latin typeface="+mj-lt"/>
            </a:endParaRPr>
          </a:p>
          <a:p>
            <a:pPr eaLnBrk="0" hangingPunct="0">
              <a:defRPr/>
            </a:pPr>
            <a:endParaRPr lang="en-GB" sz="2400" dirty="0">
              <a:latin typeface="+mj-lt"/>
            </a:endParaRPr>
          </a:p>
          <a:p>
            <a:pPr eaLnBrk="0" hangingPunct="0">
              <a:defRPr/>
            </a:pPr>
            <a:endParaRPr lang="en-GB" sz="2400" dirty="0">
              <a:latin typeface="+mj-lt"/>
            </a:endParaRPr>
          </a:p>
        </p:txBody>
      </p:sp>
      <p:pic>
        <p:nvPicPr>
          <p:cNvPr id="7" name="Picture 6" descr="Logo&#10;&#10;Description automatically generated">
            <a:extLst>
              <a:ext uri="{FF2B5EF4-FFF2-40B4-BE49-F238E27FC236}">
                <a16:creationId xmlns:a16="http://schemas.microsoft.com/office/drawing/2014/main" id="{8C3B55F0-868E-FEBE-5D33-7E7CDB820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750" y="1102151"/>
            <a:ext cx="2885571" cy="2041032"/>
          </a:xfrm>
          <a:prstGeom prst="rect">
            <a:avLst/>
          </a:prstGeom>
        </p:spPr>
      </p:pic>
      <p:sp>
        <p:nvSpPr>
          <p:cNvPr id="8" name="TextBox 7">
            <a:extLst>
              <a:ext uri="{FF2B5EF4-FFF2-40B4-BE49-F238E27FC236}">
                <a16:creationId xmlns:a16="http://schemas.microsoft.com/office/drawing/2014/main" id="{1CFE6F81-4A61-7EA0-A175-E602EFF0C2B5}"/>
              </a:ext>
            </a:extLst>
          </p:cNvPr>
          <p:cNvSpPr txBox="1">
            <a:spLocks noChangeArrowheads="1"/>
          </p:cNvSpPr>
          <p:nvPr/>
        </p:nvSpPr>
        <p:spPr bwMode="auto">
          <a:xfrm>
            <a:off x="6460663" y="5961201"/>
            <a:ext cx="2590031"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en-US" sz="2000" b="1" dirty="0">
                <a:solidFill>
                  <a:prstClr val="white"/>
                </a:solidFill>
                <a:latin typeface="Calibri"/>
              </a:rPr>
              <a:t>jgrey@wildtrout.org</a:t>
            </a:r>
          </a:p>
          <a:p>
            <a:pPr>
              <a:spcBef>
                <a:spcPct val="0"/>
              </a:spcBef>
              <a:buFontTx/>
              <a:buNone/>
              <a:defRPr/>
            </a:pPr>
            <a:r>
              <a:rPr lang="en-US" altLang="en-US" sz="2000" b="1" dirty="0">
                <a:solidFill>
                  <a:prstClr val="white"/>
                </a:solidFill>
                <a:latin typeface="Calibri"/>
              </a:rPr>
              <a:t>@ProfJGrey</a:t>
            </a:r>
          </a:p>
        </p:txBody>
      </p:sp>
      <p:pic>
        <p:nvPicPr>
          <p:cNvPr id="5" name="Picture 4" descr="A picture containing outdoor, tree, water, river&#10;&#10;Description automatically generated">
            <a:extLst>
              <a:ext uri="{FF2B5EF4-FFF2-40B4-BE49-F238E27FC236}">
                <a16:creationId xmlns:a16="http://schemas.microsoft.com/office/drawing/2014/main" id="{186FF696-8C88-3637-5008-B31E02D9E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73592"/>
            <a:ext cx="9144000" cy="5545542"/>
          </a:xfrm>
          <a:prstGeom prst="rect">
            <a:avLst/>
          </a:prstGeom>
        </p:spPr>
      </p:pic>
      <p:sp>
        <p:nvSpPr>
          <p:cNvPr id="9" name="TextBox 8">
            <a:extLst>
              <a:ext uri="{FF2B5EF4-FFF2-40B4-BE49-F238E27FC236}">
                <a16:creationId xmlns:a16="http://schemas.microsoft.com/office/drawing/2014/main" id="{C5E36290-D4B0-AC40-3C07-C2D68F440E56}"/>
              </a:ext>
            </a:extLst>
          </p:cNvPr>
          <p:cNvSpPr txBox="1"/>
          <p:nvPr/>
        </p:nvSpPr>
        <p:spPr>
          <a:xfrm>
            <a:off x="684213" y="1600200"/>
            <a:ext cx="7405538" cy="4031873"/>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Pre (1mo) &amp; post (12 &amp; 24mo)</a:t>
            </a:r>
          </a:p>
          <a:p>
            <a:pPr marL="342900" indent="-342900">
              <a:buFont typeface="Arial" panose="020B0604020202020204" pitchFamily="34" charset="0"/>
              <a:buChar char="•"/>
            </a:pPr>
            <a:r>
              <a:rPr lang="en-GB" sz="2400" dirty="0">
                <a:solidFill>
                  <a:schemeClr val="bg1"/>
                </a:solidFill>
              </a:rPr>
              <a:t>Channel x-sections</a:t>
            </a:r>
          </a:p>
          <a:p>
            <a:pPr marL="342900" indent="-342900">
              <a:buFont typeface="Arial" panose="020B0604020202020204" pitchFamily="34" charset="0"/>
              <a:buChar char="•"/>
            </a:pPr>
            <a:r>
              <a:rPr lang="en-GB" sz="2400" dirty="0">
                <a:solidFill>
                  <a:schemeClr val="bg1"/>
                </a:solidFill>
              </a:rPr>
              <a:t>Fish community (via angling catch returns)</a:t>
            </a:r>
          </a:p>
          <a:p>
            <a:pPr marL="342900" indent="-342900">
              <a:buFont typeface="Arial" panose="020B0604020202020204" pitchFamily="34" charset="0"/>
              <a:buChar char="•"/>
            </a:pPr>
            <a:r>
              <a:rPr lang="en-GB" sz="2400" dirty="0">
                <a:solidFill>
                  <a:schemeClr val="bg1"/>
                </a:solidFill>
              </a:rPr>
              <a:t>Fixed Point Photography </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endParaRPr lang="en-GB" sz="2400" dirty="0">
              <a:solidFill>
                <a:schemeClr val="bg1"/>
              </a:solidFil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rPr>
              <a:t>Prof Jon Grey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rPr>
              <a:t>jgrey@wildtrout.org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a:p>
            <a:pPr marL="342900" indent="-342900">
              <a:buFont typeface="Arial" panose="020B0604020202020204" pitchFamily="34" charset="0"/>
              <a:buChar char="•"/>
            </a:pPr>
            <a:endParaRPr lang="en-GB" sz="2400" dirty="0">
              <a:solidFill>
                <a:schemeClr val="bg1"/>
              </a:solidFill>
            </a:endParaRPr>
          </a:p>
        </p:txBody>
      </p:sp>
      <p:pic>
        <p:nvPicPr>
          <p:cNvPr id="10" name="Picture 9">
            <a:extLst>
              <a:ext uri="{FF2B5EF4-FFF2-40B4-BE49-F238E27FC236}">
                <a16:creationId xmlns:a16="http://schemas.microsoft.com/office/drawing/2014/main" id="{3E88A93D-378E-89AF-C21F-76CCFD0A1E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696" y="4819124"/>
            <a:ext cx="2177172" cy="1542164"/>
          </a:xfrm>
          <a:prstGeom prst="rect">
            <a:avLst/>
          </a:prstGeom>
        </p:spPr>
      </p:pic>
    </p:spTree>
    <p:extLst>
      <p:ext uri="{BB962C8B-B14F-4D97-AF65-F5344CB8AC3E}">
        <p14:creationId xmlns:p14="http://schemas.microsoft.com/office/powerpoint/2010/main" val="377878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a:p>
          <a:p>
            <a:pPr eaLnBrk="1" hangingPunct="1"/>
            <a:endParaRPr lang="en-GB" altLang="en-US"/>
          </a:p>
          <a:p>
            <a:pPr eaLnBrk="1" hangingPunct="1"/>
            <a:endParaRPr lang="en-GB" altLang="en-US"/>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Quick plug for ORP</a:t>
            </a:r>
          </a:p>
        </p:txBody>
      </p:sp>
      <p:sp>
        <p:nvSpPr>
          <p:cNvPr id="2" name="TextBox 1">
            <a:extLst>
              <a:ext uri="{FF2B5EF4-FFF2-40B4-BE49-F238E27FC236}">
                <a16:creationId xmlns:a16="http://schemas.microsoft.com/office/drawing/2014/main" id="{99810C91-DCBC-5ADD-4F46-98AAE20B51A2}"/>
              </a:ext>
            </a:extLst>
          </p:cNvPr>
          <p:cNvSpPr txBox="1"/>
          <p:nvPr/>
        </p:nvSpPr>
        <p:spPr>
          <a:xfrm>
            <a:off x="684212" y="800894"/>
            <a:ext cx="3170756" cy="1200329"/>
          </a:xfrm>
          <a:prstGeom prst="rect">
            <a:avLst/>
          </a:prstGeom>
          <a:noFill/>
        </p:spPr>
        <p:txBody>
          <a:bodyPr wrap="square">
            <a:spAutoFit/>
          </a:bodyPr>
          <a:lstStyle/>
          <a:p>
            <a:pPr eaLnBrk="0" hangingPunct="0">
              <a:defRPr/>
            </a:pPr>
            <a:endParaRPr lang="en-GB" sz="2400" dirty="0">
              <a:latin typeface="+mj-lt"/>
            </a:endParaRPr>
          </a:p>
          <a:p>
            <a:pPr eaLnBrk="0" hangingPunct="0">
              <a:defRPr/>
            </a:pPr>
            <a:endParaRPr lang="en-GB" sz="2400" dirty="0">
              <a:latin typeface="+mj-lt"/>
            </a:endParaRPr>
          </a:p>
          <a:p>
            <a:pPr eaLnBrk="0" hangingPunct="0">
              <a:defRPr/>
            </a:pPr>
            <a:endParaRPr lang="en-GB" sz="2400" dirty="0">
              <a:latin typeface="+mj-lt"/>
            </a:endParaRPr>
          </a:p>
        </p:txBody>
      </p:sp>
      <p:pic>
        <p:nvPicPr>
          <p:cNvPr id="3" name="Picture 2">
            <a:extLst>
              <a:ext uri="{FF2B5EF4-FFF2-40B4-BE49-F238E27FC236}">
                <a16:creationId xmlns:a16="http://schemas.microsoft.com/office/drawing/2014/main" id="{FAB1BBFE-E1EE-E0EA-E579-7BE8A7EBD4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09650"/>
            <a:ext cx="9144000" cy="5143500"/>
          </a:xfrm>
          <a:prstGeom prst="rect">
            <a:avLst/>
          </a:prstGeom>
        </p:spPr>
      </p:pic>
    </p:spTree>
    <p:extLst>
      <p:ext uri="{BB962C8B-B14F-4D97-AF65-F5344CB8AC3E}">
        <p14:creationId xmlns:p14="http://schemas.microsoft.com/office/powerpoint/2010/main" val="29901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Scotton Weir, R Nidd, N </a:t>
            </a:r>
            <a:r>
              <a:rPr lang="en-GB" altLang="en-US" sz="4000" dirty="0" err="1">
                <a:solidFill>
                  <a:prstClr val="black"/>
                </a:solidFill>
                <a:ea typeface="+mn-ea"/>
              </a:rPr>
              <a:t>Yorks</a:t>
            </a:r>
            <a:endParaRPr lang="en-GB" altLang="en-US" sz="4000" dirty="0">
              <a:solidFill>
                <a:prstClr val="black"/>
              </a:solidFill>
              <a:ea typeface="+mn-ea"/>
            </a:endParaRPr>
          </a:p>
        </p:txBody>
      </p:sp>
      <p:pic>
        <p:nvPicPr>
          <p:cNvPr id="5" name="Picture 4" descr="A person and a child walking on a dock with a dog&#10;&#10;Description automatically generated with low confidence">
            <a:extLst>
              <a:ext uri="{FF2B5EF4-FFF2-40B4-BE49-F238E27FC236}">
                <a16:creationId xmlns:a16="http://schemas.microsoft.com/office/drawing/2014/main" id="{05562122-6458-4EA0-C5C8-3D9FFDFD7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06" y="928053"/>
            <a:ext cx="7773988" cy="5722591"/>
          </a:xfrm>
          <a:prstGeom prst="rect">
            <a:avLst/>
          </a:prstGeom>
        </p:spPr>
      </p:pic>
      <p:sp>
        <p:nvSpPr>
          <p:cNvPr id="6" name="TextBox 5">
            <a:extLst>
              <a:ext uri="{FF2B5EF4-FFF2-40B4-BE49-F238E27FC236}">
                <a16:creationId xmlns:a16="http://schemas.microsoft.com/office/drawing/2014/main" id="{0822ABAD-F240-4D7F-D0ED-5CFB4C387BD0}"/>
              </a:ext>
            </a:extLst>
          </p:cNvPr>
          <p:cNvSpPr txBox="1"/>
          <p:nvPr/>
        </p:nvSpPr>
        <p:spPr>
          <a:xfrm>
            <a:off x="685006" y="1443037"/>
            <a:ext cx="496824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Former mill weir for hydropower</a:t>
            </a:r>
          </a:p>
          <a:p>
            <a:pPr marL="342900" indent="-342900">
              <a:buFont typeface="Arial" panose="020B0604020202020204" pitchFamily="34" charset="0"/>
              <a:buChar char="•"/>
            </a:pPr>
            <a:r>
              <a:rPr lang="en-GB" sz="2400" dirty="0">
                <a:solidFill>
                  <a:schemeClr val="bg1"/>
                </a:solidFill>
              </a:rPr>
              <a:t>Naturally narrower part of valley (Nidd Gorge)</a:t>
            </a:r>
          </a:p>
          <a:p>
            <a:pPr marL="342900" indent="-342900">
              <a:buFont typeface="Arial" panose="020B0604020202020204" pitchFamily="34" charset="0"/>
              <a:buChar char="•"/>
            </a:pPr>
            <a:r>
              <a:rPr lang="en-GB" sz="2400" i="1" dirty="0">
                <a:solidFill>
                  <a:schemeClr val="bg1"/>
                </a:solidFill>
              </a:rPr>
              <a:t>in situ </a:t>
            </a:r>
            <a:r>
              <a:rPr lang="en-GB" sz="2400" dirty="0">
                <a:solidFill>
                  <a:schemeClr val="bg1"/>
                </a:solidFill>
              </a:rPr>
              <a:t>for &gt;200y</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29972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ree, outdoor&#10;&#10;Description automatically generated">
            <a:extLst>
              <a:ext uri="{FF2B5EF4-FFF2-40B4-BE49-F238E27FC236}">
                <a16:creationId xmlns:a16="http://schemas.microsoft.com/office/drawing/2014/main" id="{C314CC86-9CD9-AEEE-5591-FE0FF46630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56769"/>
            <a:ext cx="9144000" cy="5812823"/>
          </a:xfrm>
          <a:prstGeom prst="rect">
            <a:avLst/>
          </a:prstGeom>
        </p:spPr>
      </p:pic>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Scotton Weir, R Nidd, N </a:t>
            </a:r>
            <a:r>
              <a:rPr lang="en-GB" altLang="en-US" sz="4000" dirty="0" err="1">
                <a:solidFill>
                  <a:prstClr val="black"/>
                </a:solidFill>
                <a:ea typeface="+mn-ea"/>
              </a:rPr>
              <a:t>Yorks</a:t>
            </a:r>
            <a:endParaRPr lang="en-GB" altLang="en-US" sz="4000" dirty="0">
              <a:solidFill>
                <a:prstClr val="black"/>
              </a:solidFill>
              <a:ea typeface="+mn-ea"/>
            </a:endParaRPr>
          </a:p>
        </p:txBody>
      </p:sp>
      <p:sp>
        <p:nvSpPr>
          <p:cNvPr id="6" name="TextBox 5">
            <a:extLst>
              <a:ext uri="{FF2B5EF4-FFF2-40B4-BE49-F238E27FC236}">
                <a16:creationId xmlns:a16="http://schemas.microsoft.com/office/drawing/2014/main" id="{0822ABAD-F240-4D7F-D0ED-5CFB4C387BD0}"/>
              </a:ext>
            </a:extLst>
          </p:cNvPr>
          <p:cNvSpPr txBox="1"/>
          <p:nvPr/>
        </p:nvSpPr>
        <p:spPr>
          <a:xfrm>
            <a:off x="684213" y="2052637"/>
            <a:ext cx="5364480"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75m wide &amp; 4m high</a:t>
            </a:r>
          </a:p>
          <a:p>
            <a:pPr marL="342900" indent="-342900">
              <a:buFont typeface="Arial" panose="020B0604020202020204" pitchFamily="34" charset="0"/>
              <a:buChar char="•"/>
            </a:pPr>
            <a:r>
              <a:rPr lang="en-GB" sz="2400" dirty="0">
                <a:solidFill>
                  <a:schemeClr val="bg1"/>
                </a:solidFill>
              </a:rPr>
              <a:t>Nidd is a fragmented system but Scotton ranked 2</a:t>
            </a:r>
            <a:r>
              <a:rPr lang="en-GB" sz="2400" baseline="30000" dirty="0">
                <a:solidFill>
                  <a:schemeClr val="bg1"/>
                </a:solidFill>
              </a:rPr>
              <a:t>nd</a:t>
            </a:r>
            <a:r>
              <a:rPr lang="en-GB" sz="2400" dirty="0">
                <a:solidFill>
                  <a:schemeClr val="bg1"/>
                </a:solidFill>
              </a:rPr>
              <a:t> on EA ‘hit-list’ behind </a:t>
            </a:r>
            <a:r>
              <a:rPr lang="en-GB" sz="2400" dirty="0" err="1">
                <a:solidFill>
                  <a:schemeClr val="bg1"/>
                </a:solidFill>
              </a:rPr>
              <a:t>Hunsingore</a:t>
            </a: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305406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plant&#10;&#10;Description automatically generated">
            <a:extLst>
              <a:ext uri="{FF2B5EF4-FFF2-40B4-BE49-F238E27FC236}">
                <a16:creationId xmlns:a16="http://schemas.microsoft.com/office/drawing/2014/main" id="{B9828632-C87C-6921-AEFF-63E0D31815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2513"/>
            <a:ext cx="9144000" cy="5616574"/>
          </a:xfrm>
          <a:prstGeom prst="rect">
            <a:avLst/>
          </a:prstGeom>
        </p:spPr>
      </p:pic>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Scotton Weir, R Nidd, N </a:t>
            </a:r>
            <a:r>
              <a:rPr lang="en-GB" altLang="en-US" sz="4000" dirty="0" err="1">
                <a:solidFill>
                  <a:prstClr val="black"/>
                </a:solidFill>
                <a:ea typeface="+mn-ea"/>
              </a:rPr>
              <a:t>Yorks</a:t>
            </a:r>
            <a:endParaRPr lang="en-GB" altLang="en-US" sz="4000" dirty="0">
              <a:solidFill>
                <a:prstClr val="black"/>
              </a:solidFill>
              <a:ea typeface="+mn-ea"/>
            </a:endParaRPr>
          </a:p>
        </p:txBody>
      </p:sp>
      <p:sp>
        <p:nvSpPr>
          <p:cNvPr id="6" name="TextBox 5">
            <a:extLst>
              <a:ext uri="{FF2B5EF4-FFF2-40B4-BE49-F238E27FC236}">
                <a16:creationId xmlns:a16="http://schemas.microsoft.com/office/drawing/2014/main" id="{0822ABAD-F240-4D7F-D0ED-5CFB4C387BD0}"/>
              </a:ext>
            </a:extLst>
          </p:cNvPr>
          <p:cNvSpPr txBox="1"/>
          <p:nvPr/>
        </p:nvSpPr>
        <p:spPr>
          <a:xfrm>
            <a:off x="684213" y="2228671"/>
            <a:ext cx="5364480"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Impoundment &gt;800m u/s</a:t>
            </a:r>
          </a:p>
          <a:p>
            <a:pPr marL="342900" indent="-342900">
              <a:buFont typeface="Arial" panose="020B0604020202020204" pitchFamily="34" charset="0"/>
              <a:buChar char="•"/>
            </a:pPr>
            <a:r>
              <a:rPr lang="en-GB" sz="2400" dirty="0">
                <a:solidFill>
                  <a:schemeClr val="bg1"/>
                </a:solidFill>
              </a:rPr>
              <a:t>Channel d/s starved of gravel </a:t>
            </a:r>
          </a:p>
          <a:p>
            <a:pPr marL="342900" indent="-34290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76762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215"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5" y="188915"/>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Free passage estimates</a:t>
            </a:r>
          </a:p>
        </p:txBody>
      </p:sp>
      <p:pic>
        <p:nvPicPr>
          <p:cNvPr id="3" name="Picture 2">
            <a:extLst>
              <a:ext uri="{FF2B5EF4-FFF2-40B4-BE49-F238E27FC236}">
                <a16:creationId xmlns:a16="http://schemas.microsoft.com/office/drawing/2014/main" id="{5B76B9E4-6D39-9C8D-3DD6-E55D1FD8CA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788906"/>
            <a:ext cx="9144000" cy="4303919"/>
          </a:xfrm>
          <a:prstGeom prst="rect">
            <a:avLst/>
          </a:prstGeom>
        </p:spPr>
      </p:pic>
    </p:spTree>
    <p:extLst>
      <p:ext uri="{BB962C8B-B14F-4D97-AF65-F5344CB8AC3E}">
        <p14:creationId xmlns:p14="http://schemas.microsoft.com/office/powerpoint/2010/main" val="182387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Spate flow Dec 2018</a:t>
            </a:r>
          </a:p>
        </p:txBody>
      </p:sp>
      <p:pic>
        <p:nvPicPr>
          <p:cNvPr id="3" name="Picture 2" descr="A picture containing outdoor, water, tree, river&#10;&#10;Description automatically generated">
            <a:extLst>
              <a:ext uri="{FF2B5EF4-FFF2-40B4-BE49-F238E27FC236}">
                <a16:creationId xmlns:a16="http://schemas.microsoft.com/office/drawing/2014/main" id="{FD48226F-B971-A596-A264-0E5514A186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22338"/>
            <a:ext cx="9144000" cy="5804431"/>
          </a:xfrm>
          <a:prstGeom prst="rect">
            <a:avLst/>
          </a:prstGeom>
        </p:spPr>
      </p:pic>
    </p:spTree>
    <p:extLst>
      <p:ext uri="{BB962C8B-B14F-4D97-AF65-F5344CB8AC3E}">
        <p14:creationId xmlns:p14="http://schemas.microsoft.com/office/powerpoint/2010/main" val="359899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a:p>
          <a:p>
            <a:pPr eaLnBrk="1" hangingPunct="1"/>
            <a:endParaRPr lang="en-GB" altLang="en-US"/>
          </a:p>
          <a:p>
            <a:pPr eaLnBrk="1" hangingPunct="1"/>
            <a:endParaRPr lang="en-GB" altLang="en-US"/>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Partial, inconsistent lowering</a:t>
            </a:r>
          </a:p>
        </p:txBody>
      </p:sp>
      <p:pic>
        <p:nvPicPr>
          <p:cNvPr id="5" name="Picture 4" descr="A picture containing tree, outdoor, water, rock&#10;&#10;Description automatically generated">
            <a:extLst>
              <a:ext uri="{FF2B5EF4-FFF2-40B4-BE49-F238E27FC236}">
                <a16:creationId xmlns:a16="http://schemas.microsoft.com/office/drawing/2014/main" id="{D81D5D84-0AB2-F52E-C1BF-3A69FA0E5D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22338"/>
            <a:ext cx="9144000" cy="5603873"/>
          </a:xfrm>
          <a:prstGeom prst="rect">
            <a:avLst/>
          </a:prstGeom>
        </p:spPr>
      </p:pic>
    </p:spTree>
    <p:extLst>
      <p:ext uri="{BB962C8B-B14F-4D97-AF65-F5344CB8AC3E}">
        <p14:creationId xmlns:p14="http://schemas.microsoft.com/office/powerpoint/2010/main" val="323704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Breach allowed for u/s assessment</a:t>
            </a:r>
          </a:p>
        </p:txBody>
      </p:sp>
      <p:sp>
        <p:nvSpPr>
          <p:cNvPr id="9" name="TextBox 8">
            <a:extLst>
              <a:ext uri="{FF2B5EF4-FFF2-40B4-BE49-F238E27FC236}">
                <a16:creationId xmlns:a16="http://schemas.microsoft.com/office/drawing/2014/main" id="{C03D0AD7-3412-4624-B50F-0AB8B9ECF06B}"/>
              </a:ext>
            </a:extLst>
          </p:cNvPr>
          <p:cNvSpPr txBox="1"/>
          <p:nvPr/>
        </p:nvSpPr>
        <p:spPr>
          <a:xfrm>
            <a:off x="684212" y="800894"/>
            <a:ext cx="4792857" cy="4524315"/>
          </a:xfrm>
          <a:prstGeom prst="rect">
            <a:avLst/>
          </a:prstGeom>
          <a:noFill/>
        </p:spPr>
        <p:txBody>
          <a:bodyPr wrap="square">
            <a:spAutoFit/>
          </a:bodyPr>
          <a:lstStyle/>
          <a:p>
            <a:pPr eaLnBrk="0" hangingPunct="0">
              <a:defRPr/>
            </a:pPr>
            <a:endParaRPr lang="en-GB" sz="2400" dirty="0">
              <a:latin typeface="+mj-lt"/>
            </a:endParaRPr>
          </a:p>
          <a:p>
            <a:pPr eaLnBrk="0" hangingPunct="0">
              <a:defRPr/>
            </a:pPr>
            <a:r>
              <a:rPr lang="en-GB" sz="2400" dirty="0">
                <a:latin typeface="+mj-lt"/>
              </a:rPr>
              <a:t>Every structure / location will bring its own challenges and require a ‘bespoke’ solution</a:t>
            </a:r>
          </a:p>
          <a:p>
            <a:pPr eaLnBrk="0" hangingPunct="0">
              <a:defRPr/>
            </a:pPr>
            <a:endParaRPr lang="en-GB" sz="2400" dirty="0">
              <a:latin typeface="+mj-lt"/>
            </a:endParaRPr>
          </a:p>
          <a:p>
            <a:pPr marL="457200" indent="-457200" eaLnBrk="0" hangingPunct="0">
              <a:buFont typeface="+mj-lt"/>
              <a:buAutoNum type="arabicPeriod"/>
              <a:defRPr/>
            </a:pPr>
            <a:r>
              <a:rPr lang="en-GB" sz="2400" dirty="0">
                <a:latin typeface="+mj-lt"/>
              </a:rPr>
              <a:t>Barrier removal</a:t>
            </a:r>
          </a:p>
          <a:p>
            <a:pPr marL="457200" indent="-457200" eaLnBrk="0" hangingPunct="0">
              <a:buFont typeface="+mj-lt"/>
              <a:buAutoNum type="arabicPeriod"/>
              <a:defRPr/>
            </a:pPr>
            <a:r>
              <a:rPr lang="en-GB" sz="2400" dirty="0">
                <a:latin typeface="+mj-lt"/>
              </a:rPr>
              <a:t>Nature-like bypass</a:t>
            </a:r>
          </a:p>
          <a:p>
            <a:pPr marL="457200" indent="-457200" eaLnBrk="0" hangingPunct="0">
              <a:buFont typeface="+mj-lt"/>
              <a:buAutoNum type="arabicPeriod"/>
              <a:defRPr/>
            </a:pPr>
            <a:endParaRPr lang="en-GB" sz="2400" dirty="0">
              <a:latin typeface="+mj-lt"/>
            </a:endParaRPr>
          </a:p>
          <a:p>
            <a:pPr marL="457200" indent="-457200" eaLnBrk="0" hangingPunct="0">
              <a:buAutoNum type="arabicPeriod" startAt="2"/>
              <a:defRPr/>
            </a:pPr>
            <a:r>
              <a:rPr lang="en-GB" sz="2400" dirty="0">
                <a:latin typeface="+mj-lt"/>
              </a:rPr>
              <a:t>Notching / partial removal</a:t>
            </a:r>
          </a:p>
          <a:p>
            <a:pPr eaLnBrk="0" hangingPunct="0">
              <a:defRPr/>
            </a:pPr>
            <a:r>
              <a:rPr lang="en-GB" sz="2400" dirty="0">
                <a:latin typeface="+mj-lt"/>
              </a:rPr>
              <a:t>2.	Fixed riffle / rock ramp easement</a:t>
            </a:r>
          </a:p>
          <a:p>
            <a:pPr eaLnBrk="0" hangingPunct="0">
              <a:defRPr/>
            </a:pPr>
            <a:r>
              <a:rPr lang="en-GB" sz="2400" dirty="0">
                <a:latin typeface="+mj-lt"/>
              </a:rPr>
              <a:t>2.	Technical / low-cost passage 	solutions</a:t>
            </a:r>
          </a:p>
        </p:txBody>
      </p:sp>
      <p:pic>
        <p:nvPicPr>
          <p:cNvPr id="5" name="Picture 4" descr="A picture containing outdoor, nature, valley, rock&#10;&#10;Description automatically generated">
            <a:extLst>
              <a:ext uri="{FF2B5EF4-FFF2-40B4-BE49-F238E27FC236}">
                <a16:creationId xmlns:a16="http://schemas.microsoft.com/office/drawing/2014/main" id="{9F44A73C-B84C-F2FB-4E83-530C5119E0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40254"/>
            <a:ext cx="9144000" cy="5152571"/>
          </a:xfrm>
          <a:prstGeom prst="rect">
            <a:avLst/>
          </a:prstGeom>
        </p:spPr>
      </p:pic>
      <p:pic>
        <p:nvPicPr>
          <p:cNvPr id="7" name="Picture 6" descr="A picture containing tree, outdoor, grass, nature&#10;&#10;Description automatically generated">
            <a:extLst>
              <a:ext uri="{FF2B5EF4-FFF2-40B4-BE49-F238E27FC236}">
                <a16:creationId xmlns:a16="http://schemas.microsoft.com/office/drawing/2014/main" id="{790541C6-A7D5-6DC3-0CAF-13004E38E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86895"/>
            <a:ext cx="9144000" cy="5152571"/>
          </a:xfrm>
          <a:prstGeom prst="rect">
            <a:avLst/>
          </a:prstGeom>
        </p:spPr>
      </p:pic>
    </p:spTree>
    <p:extLst>
      <p:ext uri="{BB962C8B-B14F-4D97-AF65-F5344CB8AC3E}">
        <p14:creationId xmlns:p14="http://schemas.microsoft.com/office/powerpoint/2010/main" val="86720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457200" y="1600200"/>
            <a:ext cx="8147050" cy="4525963"/>
          </a:xfrm>
        </p:spPr>
        <p:txBody>
          <a:bodyPr/>
          <a:lstStyle/>
          <a:p>
            <a:pPr eaLnBrk="1" hangingPunct="1"/>
            <a:endParaRPr lang="en-GB" altLang="en-US" dirty="0"/>
          </a:p>
          <a:p>
            <a:pPr eaLnBrk="1" hangingPunct="1"/>
            <a:endParaRPr lang="en-GB" altLang="en-US" dirty="0"/>
          </a:p>
          <a:p>
            <a:pPr eaLnBrk="1" hangingPunct="1"/>
            <a:endParaRPr lang="en-GB" altLang="en-US" dirty="0"/>
          </a:p>
        </p:txBody>
      </p:sp>
      <p:sp>
        <p:nvSpPr>
          <p:cNvPr id="4" name="Rectangle 3"/>
          <p:cNvSpPr/>
          <p:nvPr/>
        </p:nvSpPr>
        <p:spPr>
          <a:xfrm>
            <a:off x="684213" y="765175"/>
            <a:ext cx="3887787" cy="71438"/>
          </a:xfrm>
          <a:prstGeom prst="rect">
            <a:avLst/>
          </a:prstGeom>
          <a:gradFill flip="none" rotWithShape="1">
            <a:gsLst>
              <a:gs pos="0">
                <a:srgbClr val="006600">
                  <a:tint val="66000"/>
                  <a:satMod val="160000"/>
                </a:srgbClr>
              </a:gs>
              <a:gs pos="31000">
                <a:srgbClr val="006600">
                  <a:tint val="44500"/>
                  <a:satMod val="160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a:solidFill>
                <a:prstClr val="white"/>
              </a:solidFill>
            </a:endParaRPr>
          </a:p>
        </p:txBody>
      </p:sp>
      <p:sp>
        <p:nvSpPr>
          <p:cNvPr id="56324" name="Title 1"/>
          <p:cNvSpPr txBox="1">
            <a:spLocks/>
          </p:cNvSpPr>
          <p:nvPr/>
        </p:nvSpPr>
        <p:spPr bwMode="auto">
          <a:xfrm>
            <a:off x="684213" y="188913"/>
            <a:ext cx="7642225" cy="490537"/>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defRPr/>
            </a:pPr>
            <a:r>
              <a:rPr lang="en-GB" altLang="en-US" sz="4000" dirty="0">
                <a:solidFill>
                  <a:prstClr val="black"/>
                </a:solidFill>
                <a:ea typeface="+mn-ea"/>
              </a:rPr>
              <a:t>Stars aligned…</a:t>
            </a:r>
          </a:p>
        </p:txBody>
      </p:sp>
      <p:sp>
        <p:nvSpPr>
          <p:cNvPr id="9" name="TextBox 8">
            <a:extLst>
              <a:ext uri="{FF2B5EF4-FFF2-40B4-BE49-F238E27FC236}">
                <a16:creationId xmlns:a16="http://schemas.microsoft.com/office/drawing/2014/main" id="{C03D0AD7-3412-4624-B50F-0AB8B9ECF06B}"/>
              </a:ext>
            </a:extLst>
          </p:cNvPr>
          <p:cNvSpPr txBox="1"/>
          <p:nvPr/>
        </p:nvSpPr>
        <p:spPr>
          <a:xfrm>
            <a:off x="684212" y="800894"/>
            <a:ext cx="7775575" cy="830997"/>
          </a:xfrm>
          <a:prstGeom prst="rect">
            <a:avLst/>
          </a:prstGeom>
          <a:noFill/>
        </p:spPr>
        <p:txBody>
          <a:bodyPr wrap="square">
            <a:spAutoFit/>
          </a:bodyPr>
          <a:lstStyle/>
          <a:p>
            <a:pPr eaLnBrk="0" hangingPunct="0">
              <a:defRPr/>
            </a:pPr>
            <a:endParaRPr lang="en-GB" sz="2400" dirty="0">
              <a:latin typeface="+mj-lt"/>
            </a:endParaRPr>
          </a:p>
          <a:p>
            <a:pPr eaLnBrk="0" hangingPunct="0">
              <a:defRPr/>
            </a:pPr>
            <a:r>
              <a:rPr lang="en-GB" sz="2400" dirty="0">
                <a:latin typeface="+mj-lt"/>
              </a:rPr>
              <a:t>Full channel restoration might trump barrier removal</a:t>
            </a:r>
          </a:p>
        </p:txBody>
      </p:sp>
      <p:pic>
        <p:nvPicPr>
          <p:cNvPr id="5" name="Picture 4" descr="A picture containing tree, outdoor, grass, nature&#10;&#10;Description automatically generated">
            <a:extLst>
              <a:ext uri="{FF2B5EF4-FFF2-40B4-BE49-F238E27FC236}">
                <a16:creationId xmlns:a16="http://schemas.microsoft.com/office/drawing/2014/main" id="{5BFCE409-049E-8C4A-48B2-DD0CA5A752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958057"/>
            <a:ext cx="9144000" cy="5152571"/>
          </a:xfrm>
          <a:prstGeom prst="rect">
            <a:avLst/>
          </a:prstGeom>
        </p:spPr>
      </p:pic>
      <p:sp>
        <p:nvSpPr>
          <p:cNvPr id="6" name="TextBox 5">
            <a:extLst>
              <a:ext uri="{FF2B5EF4-FFF2-40B4-BE49-F238E27FC236}">
                <a16:creationId xmlns:a16="http://schemas.microsoft.com/office/drawing/2014/main" id="{E4801A12-B530-2B3C-8B73-418026D1C42F}"/>
              </a:ext>
            </a:extLst>
          </p:cNvPr>
          <p:cNvSpPr txBox="1"/>
          <p:nvPr/>
        </p:nvSpPr>
        <p:spPr>
          <a:xfrm>
            <a:off x="684211" y="1374144"/>
            <a:ext cx="4946025" cy="526297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Only 2 riparian owners</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r>
              <a:rPr lang="en-GB" sz="2400" dirty="0">
                <a:solidFill>
                  <a:schemeClr val="bg1"/>
                </a:solidFill>
              </a:rPr>
              <a:t>Method statement </a:t>
            </a:r>
          </a:p>
          <a:p>
            <a:r>
              <a:rPr lang="en-GB" sz="2400" dirty="0">
                <a:solidFill>
                  <a:schemeClr val="bg1"/>
                </a:solidFill>
              </a:rPr>
              <a:t>	&amp; permissions underway; 	contractor relatively flexible</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r>
              <a:rPr lang="en-GB" sz="2400" dirty="0">
                <a:solidFill>
                  <a:schemeClr val="bg1"/>
                </a:solidFill>
              </a:rPr>
              <a:t>ORP funding call</a:t>
            </a: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a:p>
            <a:pPr marL="342900" indent="-342900">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4030496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31087</TotalTime>
  <Words>1345</Words>
  <Application>Microsoft Office PowerPoint</Application>
  <PresentationFormat>On-screen Show (4:3)</PresentationFormat>
  <Paragraphs>206</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Johnson</dc:creator>
  <cp:lastModifiedBy>Tim Jacklin</cp:lastModifiedBy>
  <cp:revision>177</cp:revision>
  <dcterms:created xsi:type="dcterms:W3CDTF">2011-02-11T11:11:17Z</dcterms:created>
  <dcterms:modified xsi:type="dcterms:W3CDTF">2023-05-09T11:18:58Z</dcterms:modified>
</cp:coreProperties>
</file>