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2" r:id="rId2"/>
    <p:sldId id="303" r:id="rId3"/>
    <p:sldId id="259" r:id="rId4"/>
    <p:sldId id="289" r:id="rId5"/>
    <p:sldId id="288" r:id="rId6"/>
    <p:sldId id="291" r:id="rId7"/>
    <p:sldId id="264" r:id="rId8"/>
    <p:sldId id="290" r:id="rId9"/>
    <p:sldId id="258" r:id="rId10"/>
    <p:sldId id="292" r:id="rId11"/>
    <p:sldId id="296" r:id="rId12"/>
    <p:sldId id="304" r:id="rId13"/>
    <p:sldId id="297" r:id="rId14"/>
    <p:sldId id="265" r:id="rId15"/>
    <p:sldId id="262" r:id="rId16"/>
    <p:sldId id="295" r:id="rId17"/>
    <p:sldId id="293" r:id="rId18"/>
    <p:sldId id="261" r:id="rId19"/>
    <p:sldId id="263" r:id="rId20"/>
    <p:sldId id="300" r:id="rId21"/>
    <p:sldId id="260" r:id="rId22"/>
    <p:sldId id="30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4" autoAdjust="0"/>
    <p:restoredTop sz="94660"/>
  </p:normalViewPr>
  <p:slideViewPr>
    <p:cSldViewPr snapToGrid="0">
      <p:cViewPr varScale="1">
        <p:scale>
          <a:sx n="52" d="100"/>
          <a:sy n="52" d="100"/>
        </p:scale>
        <p:origin x="8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9BBA9-5659-4910-BAC3-205110641F3C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DF63F-E70B-4357-A927-D8B4BC3E8F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489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64DA4-B064-4A15-B62F-4E6E8E19A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8A06C5-FC2D-4B77-B1A3-7B0879DA3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F0510-70A1-4346-AA53-4C56B3BF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4487-34B9-4FD7-AA15-796CFA044BA1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0CF2A-C16B-404D-8C86-818F5A3F7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5DC4F-DE24-4F23-93DC-1289C4CC1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8B1A-AB8A-45DF-B010-06462DC90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673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C2289-B3C2-40C0-9414-12E0D7BBC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436381-137D-49C5-B0C9-1E80C9F5B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748EE-0E36-4A4C-A1AA-741B6F718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4487-34B9-4FD7-AA15-796CFA044BA1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2B0B3-4E95-482C-BA02-623C3DB55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89534-5DBD-4B37-BC46-20E093D13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8B1A-AB8A-45DF-B010-06462DC90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87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1531C1-D956-4367-8025-59CE4553AB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A33A1-6008-492A-B72E-A4B444449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11FB1-03D4-4153-88D1-E56C64D5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4487-34B9-4FD7-AA15-796CFA044BA1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B5333-A99E-4E69-A2DF-DE08C8DD9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7F315-791B-4BE8-A22D-1CD753F1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8B1A-AB8A-45DF-B010-06462DC90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688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without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0201" y="321585"/>
            <a:ext cx="11511843" cy="54564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 b="1">
                <a:solidFill>
                  <a:srgbClr val="00A1DF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– 30pt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330201" y="973668"/>
            <a:ext cx="11511843" cy="5141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2000" b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50000"/>
              </a:lnSpc>
              <a:defRPr sz="1500" baseline="0">
                <a:latin typeface="+mn-lt"/>
              </a:defRPr>
            </a:lvl2pPr>
            <a:lvl3pPr>
              <a:defRPr sz="1500">
                <a:latin typeface="+mn-lt"/>
              </a:defRPr>
            </a:lvl3pPr>
            <a:lvl4pPr>
              <a:defRPr sz="1500">
                <a:latin typeface="+mn-lt"/>
              </a:defRPr>
            </a:lvl4pPr>
            <a:lvl5pPr>
              <a:defRPr sz="1500">
                <a:latin typeface="+mn-lt"/>
              </a:defRPr>
            </a:lvl5pPr>
          </a:lstStyle>
          <a:p>
            <a:pPr lvl="0"/>
            <a:r>
              <a:rPr lang="en-US" dirty="0"/>
              <a:t>Body – 20pt</a:t>
            </a:r>
          </a:p>
        </p:txBody>
      </p:sp>
      <p:sp>
        <p:nvSpPr>
          <p:cNvPr id="7" name="Footer Placeholder 1"/>
          <p:cNvSpPr txBox="1">
            <a:spLocks/>
          </p:cNvSpPr>
          <p:nvPr userDrawn="1"/>
        </p:nvSpPr>
        <p:spPr>
          <a:xfrm>
            <a:off x="8955623" y="6483352"/>
            <a:ext cx="230292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Copyright © United Utilities Water Limited 2015</a:t>
            </a:r>
            <a:endParaRPr lang="en-GB" sz="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Footer Placeholder 1"/>
          <p:cNvSpPr txBox="1">
            <a:spLocks/>
          </p:cNvSpPr>
          <p:nvPr userDrawn="1"/>
        </p:nvSpPr>
        <p:spPr>
          <a:xfrm>
            <a:off x="11440588" y="6483352"/>
            <a:ext cx="48471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99010BB-F1CF-4422-A220-2D1BCBBB1C17}" type="slidenum">
              <a:rPr lang="en-GB" sz="6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pPr algn="r"/>
              <a:t>‹#›</a:t>
            </a:fld>
            <a:endParaRPr lang="en-GB" sz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1" y="6257985"/>
            <a:ext cx="1114777" cy="39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44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5667343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2"/>
          </a:solidFill>
          <a:ln w="3175">
            <a:noFill/>
          </a:ln>
        </p:spPr>
        <p:txBody>
          <a:bodyPr wrap="square" lIns="90000" tIns="828000" bIns="457200" anchor="t">
            <a:noAutofit/>
          </a:bodyPr>
          <a:lstStyle>
            <a:lvl1pPr algn="ctr">
              <a:buNone/>
              <a:defRPr sz="16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Image holder – Drag image into slide</a:t>
            </a:r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1030819" y="1117600"/>
            <a:ext cx="9992783" cy="2604627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80000"/>
              </a:lnSpc>
              <a:defRPr sz="8000" b="1" baseline="0">
                <a:solidFill>
                  <a:schemeClr val="bg1"/>
                </a:solidFill>
                <a:effectLst>
                  <a:outerShdw blurRad="812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Presentation title: 80pt</a:t>
            </a:r>
          </a:p>
        </p:txBody>
      </p:sp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30819" y="3836432"/>
            <a:ext cx="9992783" cy="13683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  <a:effectLst>
                  <a:outerShdw blurRad="749300" dist="38100" dir="5400000" algn="t" rotWithShape="0">
                    <a:prstClr val="black">
                      <a:alpha val="58000"/>
                    </a:prstClr>
                  </a:outerShdw>
                </a:effectLst>
                <a:latin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Subheading: 32pt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5667344"/>
            <a:ext cx="12192000" cy="11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D06AAA8-B44A-7045-86BF-414F8AE4BE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255" y="6026000"/>
            <a:ext cx="1440000" cy="4769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CED43E-5B2C-D14D-9AEE-59A847462F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18300" y="6161473"/>
            <a:ext cx="2880000" cy="19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552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out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3" y="562785"/>
            <a:ext cx="8551332" cy="4399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 baseline="0">
                <a:solidFill>
                  <a:srgbClr val="00854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Heading: 28pt</a:t>
            </a:r>
          </a:p>
        </p:txBody>
      </p:sp>
      <p:sp>
        <p:nvSpPr>
          <p:cNvPr id="18" name="Footer Placeholder 1"/>
          <p:cNvSpPr txBox="1">
            <a:spLocks/>
          </p:cNvSpPr>
          <p:nvPr/>
        </p:nvSpPr>
        <p:spPr>
          <a:xfrm>
            <a:off x="762001" y="6483354"/>
            <a:ext cx="230292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</a:rPr>
              <a:t>Copyright © United Utilities Water Limited 2021</a:t>
            </a:r>
            <a:endParaRPr lang="en-GB" sz="8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9" name="Footer Placeholder 1"/>
          <p:cNvSpPr txBox="1">
            <a:spLocks/>
          </p:cNvSpPr>
          <p:nvPr/>
        </p:nvSpPr>
        <p:spPr>
          <a:xfrm>
            <a:off x="11440589" y="6483354"/>
            <a:ext cx="48471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99010BB-F1CF-4422-A220-2D1BCBBB1C17}" type="slidenum">
              <a:rPr lang="en-GB" sz="80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</a:rPr>
              <a:pPr algn="r"/>
              <a:t>‹#›</a:t>
            </a:fld>
            <a:endParaRPr lang="en-GB" sz="6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1" y="1354667"/>
            <a:ext cx="8551334" cy="46410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Body – 16pt</a:t>
            </a:r>
          </a:p>
          <a:p>
            <a:pPr lvl="0"/>
            <a:r>
              <a:rPr lang="en-US" dirty="0"/>
              <a:t>(Only widen text box if necessary)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6914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3" y="562785"/>
            <a:ext cx="8551332" cy="4399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>
                <a:solidFill>
                  <a:srgbClr val="00854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Heading: 28pt</a:t>
            </a:r>
          </a:p>
        </p:txBody>
      </p:sp>
      <p:sp>
        <p:nvSpPr>
          <p:cNvPr id="18" name="Footer Placeholder 1"/>
          <p:cNvSpPr txBox="1">
            <a:spLocks/>
          </p:cNvSpPr>
          <p:nvPr/>
        </p:nvSpPr>
        <p:spPr>
          <a:xfrm>
            <a:off x="762001" y="6483354"/>
            <a:ext cx="230292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</a:rPr>
              <a:t>Copyright © United Utilities Water Limited 2021</a:t>
            </a:r>
            <a:endParaRPr lang="en-GB" sz="8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9" name="Footer Placeholder 1"/>
          <p:cNvSpPr txBox="1">
            <a:spLocks/>
          </p:cNvSpPr>
          <p:nvPr/>
        </p:nvSpPr>
        <p:spPr>
          <a:xfrm>
            <a:off x="11440589" y="6483354"/>
            <a:ext cx="48471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99010BB-F1CF-4422-A220-2D1BCBBB1C17}" type="slidenum">
              <a:rPr lang="en-GB" sz="80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</a:rPr>
              <a:pPr algn="r"/>
              <a:t>‹#›</a:t>
            </a:fld>
            <a:endParaRPr lang="en-GB" sz="6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3" y="1026305"/>
            <a:ext cx="8551332" cy="33978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rgbClr val="008542"/>
                </a:solidFill>
                <a:effectLst/>
                <a:latin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Subheading: 18pt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1" y="1676399"/>
            <a:ext cx="8551334" cy="43192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Body: 16pt</a:t>
            </a:r>
          </a:p>
          <a:p>
            <a:pPr lvl="0"/>
            <a:r>
              <a:rPr lang="en-US" dirty="0"/>
              <a:t>(Only widen text box if necessary)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3491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4BDD8-BB15-400B-9C07-648C5B943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DF826-6C86-46A4-A9F7-014B7C1C6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1FF35-0969-4528-A50B-CBA038E9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4487-34B9-4FD7-AA15-796CFA044BA1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FAB57-C74E-4C35-A40A-5CCE2A74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6853-FF4F-4535-B8BD-2376073CF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8B1A-AB8A-45DF-B010-06462DC90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222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929D1-6890-4EDC-986E-EB780D567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FECF9-4CC5-48A3-A93F-EFED7A48D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2A2A3-4AFF-456E-9F64-642AC013A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4487-34B9-4FD7-AA15-796CFA044BA1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B50FE-9E4D-4EF3-B82F-AD693E766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6650-F410-4562-B2DA-4605D4A5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8B1A-AB8A-45DF-B010-06462DC90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272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FB3A7-4D6C-489A-8752-0701CBB0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E543D-E376-423E-A51A-96DA82C1A2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4BB53-C2FF-4947-A46C-53C74A301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8BCE9-27D7-4C25-9AB4-829007B6A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4487-34B9-4FD7-AA15-796CFA044BA1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A0939-293D-42D9-A135-4B2C7D1C6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EA1CF-6A66-4405-A7CE-A0B55DAB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8B1A-AB8A-45DF-B010-06462DC90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502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8011F-2A4A-47C2-BF90-7C837ECB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FD603-D2DB-4996-A621-4CEF79369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32C1E-835A-4072-90AA-D74CC003F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E98402-0BEB-4870-8AA9-836F6C5DB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2C4ECF-DC57-44BF-9A99-0725329529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409330-313E-4A88-AD08-B86EEB978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4487-34B9-4FD7-AA15-796CFA044BA1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AB0000-49EB-43F9-AFED-F9E20C747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BCDD38-4C97-44FC-B34D-13A943E1A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8B1A-AB8A-45DF-B010-06462DC90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140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403C-619D-432B-9D3F-5113494F0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D79508-F586-479B-9A8B-2FD662558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4487-34B9-4FD7-AA15-796CFA044BA1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3C5864-6613-4186-B5B0-D2131963E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80693-182E-4EBC-B025-DC5519FA0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8B1A-AB8A-45DF-B010-06462DC90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697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A9C2E6-1B73-4CDB-A73F-122E60E12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4487-34B9-4FD7-AA15-796CFA044BA1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24605C-DCC2-4D78-BE61-08787176D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677D5-98A0-47CB-A575-E3355563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8B1A-AB8A-45DF-B010-06462DC90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70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8A118-B1FE-4E77-B669-2954A7F5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5D816-AF55-4E14-A49B-CA1EA78F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0B2CB-8F96-42A5-AEBA-753038A2B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475D1-DAFF-405A-948C-11E34F36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4487-34B9-4FD7-AA15-796CFA044BA1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1C5DD-CA5D-4378-8378-DB1B310DA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B7DCD-73AC-464E-980F-4148633E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8B1A-AB8A-45DF-B010-06462DC90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885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214DF-A8AC-4D4F-992A-8B6DAC5A1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DB16A5-E403-4647-90BB-DA2A12714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00E8E8-2BEE-4046-9A43-0C3C399A1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EEE36-707C-40DA-A65B-633171B9C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4487-34B9-4FD7-AA15-796CFA044BA1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AEC24-A1F6-4E89-AE61-7DB09FC68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0215C8-11D9-4E54-B816-EE6E5F16F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8B1A-AB8A-45DF-B010-06462DC90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467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0E849B-CCEF-48B9-892F-CEA20EB45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83290-1E62-40A1-948B-9A9C4A4B7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76200-4D28-4394-82E1-3A75047487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24487-34B9-4FD7-AA15-796CFA044BA1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BFC64-99EF-4A04-98A4-760C72422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1A431-148D-4E3D-AB06-09ED574E5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58B1A-AB8A-45DF-B010-06462DC90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61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5" b="15055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5 Dams, 5 Lakes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Lake naturalisation through impoundment removal</a:t>
            </a:r>
          </a:p>
          <a:p>
            <a:endParaRPr lang="en-GB" dirty="0"/>
          </a:p>
          <a:p>
            <a:r>
              <a:rPr lang="en-GB" dirty="0"/>
              <a:t>Alice Senior and Simon Webb</a:t>
            </a: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9567334" y="5282911"/>
            <a:ext cx="230292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200" b="1" kern="1200" dirty="0">
                <a:solidFill>
                  <a:schemeClr val="bg1"/>
                </a:solidFill>
                <a:effectLst>
                  <a:outerShdw blurRad="749300" dist="38100" dir="5400000" algn="t" rotWithShape="0">
                    <a:prstClr val="black">
                      <a:alpha val="58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Ennerdale Water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5080" b="16545"/>
          <a:stretch/>
        </p:blipFill>
        <p:spPr>
          <a:xfrm>
            <a:off x="4147610" y="5781548"/>
            <a:ext cx="3352800" cy="931333"/>
          </a:xfrm>
          <a:prstGeom prst="rect">
            <a:avLst/>
          </a:prstGeom>
        </p:spPr>
      </p:pic>
      <p:pic>
        <p:nvPicPr>
          <p:cNvPr id="1028" name="Picture 4" descr="Natural Engl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88" y="5673740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17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B6AE77-419B-4B44-81BB-1D856941A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8965"/>
            <a:ext cx="12065950" cy="702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55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2D6A64-69F9-49AE-90D4-D0C185E5B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5775"/>
            <a:ext cx="5999905" cy="4414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F96685-FAEA-4840-B6D7-DBBF78306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85775"/>
            <a:ext cx="5964192" cy="441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55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>
          <a:xfrm>
            <a:off x="-494978" y="-111063"/>
            <a:ext cx="534343" cy="70304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82733" y="-105157"/>
            <a:ext cx="534343" cy="70304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2393577" y="-133350"/>
            <a:ext cx="534343" cy="70390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2971288" y="-133350"/>
            <a:ext cx="534343" cy="70390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1815866" y="-118230"/>
            <a:ext cx="534343" cy="702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1238155" y="-124746"/>
            <a:ext cx="534343" cy="70304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660444" y="-124746"/>
            <a:ext cx="534343" cy="70304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5282132" y="-104775"/>
            <a:ext cx="534343" cy="70390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5859838" y="-104775"/>
            <a:ext cx="534343" cy="70390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4704421" y="-113498"/>
            <a:ext cx="534343" cy="70477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4126710" y="-133801"/>
            <a:ext cx="534343" cy="70680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3548999" y="-133801"/>
            <a:ext cx="534343" cy="70680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8174909" y="-106686"/>
            <a:ext cx="534343" cy="70477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/>
          <p:cNvSpPr/>
          <p:nvPr/>
        </p:nvSpPr>
        <p:spPr>
          <a:xfrm>
            <a:off x="8754007" y="-134286"/>
            <a:ext cx="534343" cy="71801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/>
          <p:cNvSpPr/>
          <p:nvPr/>
        </p:nvSpPr>
        <p:spPr>
          <a:xfrm>
            <a:off x="7595811" y="-126990"/>
            <a:ext cx="534343" cy="70680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7016713" y="-98085"/>
            <a:ext cx="534343" cy="70391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/>
          <p:cNvSpPr/>
          <p:nvPr/>
        </p:nvSpPr>
        <p:spPr>
          <a:xfrm>
            <a:off x="6437615" y="-104894"/>
            <a:ext cx="534343" cy="70391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/>
          <p:cNvSpPr/>
          <p:nvPr/>
        </p:nvSpPr>
        <p:spPr>
          <a:xfrm>
            <a:off x="11070401" y="-99877"/>
            <a:ext cx="534343" cy="70477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>
            <a:off x="11653807" y="-91275"/>
            <a:ext cx="534343" cy="70391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/>
          <p:cNvSpPr/>
          <p:nvPr/>
        </p:nvSpPr>
        <p:spPr>
          <a:xfrm>
            <a:off x="10491301" y="-99877"/>
            <a:ext cx="534343" cy="70477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/>
          <p:cNvSpPr/>
          <p:nvPr/>
        </p:nvSpPr>
        <p:spPr>
          <a:xfrm>
            <a:off x="9912203" y="-91276"/>
            <a:ext cx="534343" cy="70391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/>
          <p:cNvSpPr/>
          <p:nvPr/>
        </p:nvSpPr>
        <p:spPr>
          <a:xfrm>
            <a:off x="9333105" y="-91276"/>
            <a:ext cx="534343" cy="70391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56898" y="86097"/>
            <a:ext cx="2852522" cy="7252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2015 - 2020</a:t>
            </a:r>
          </a:p>
        </p:txBody>
      </p:sp>
      <p:sp>
        <p:nvSpPr>
          <p:cNvPr id="5" name="Rectangle 4"/>
          <p:cNvSpPr/>
          <p:nvPr/>
        </p:nvSpPr>
        <p:spPr>
          <a:xfrm>
            <a:off x="3547241" y="86096"/>
            <a:ext cx="2841281" cy="725213"/>
          </a:xfrm>
          <a:prstGeom prst="rect">
            <a:avLst/>
          </a:prstGeom>
          <a:solidFill>
            <a:srgbClr val="008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2020 - 2025</a:t>
            </a:r>
          </a:p>
        </p:txBody>
      </p:sp>
      <p:sp>
        <p:nvSpPr>
          <p:cNvPr id="6" name="Rectangle 5"/>
          <p:cNvSpPr/>
          <p:nvPr/>
        </p:nvSpPr>
        <p:spPr>
          <a:xfrm>
            <a:off x="6437585" y="86096"/>
            <a:ext cx="2841282" cy="725213"/>
          </a:xfrm>
          <a:prstGeom prst="rect">
            <a:avLst/>
          </a:prstGeom>
          <a:solidFill>
            <a:srgbClr val="C3E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24E43"/>
                </a:solidFill>
              </a:rPr>
              <a:t>2025 - 2030</a:t>
            </a:r>
          </a:p>
        </p:txBody>
      </p:sp>
      <p:sp>
        <p:nvSpPr>
          <p:cNvPr id="7" name="Rectangle 6"/>
          <p:cNvSpPr/>
          <p:nvPr/>
        </p:nvSpPr>
        <p:spPr>
          <a:xfrm>
            <a:off x="9335506" y="86096"/>
            <a:ext cx="2856493" cy="725213"/>
          </a:xfrm>
          <a:prstGeom prst="rect">
            <a:avLst/>
          </a:prstGeom>
          <a:solidFill>
            <a:srgbClr val="C3E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24E43"/>
                </a:solidFill>
              </a:rPr>
              <a:t>2030 - 2035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22082" y="2470326"/>
            <a:ext cx="1902372" cy="472966"/>
          </a:xfrm>
          <a:prstGeom prst="rect">
            <a:avLst/>
          </a:prstGeom>
          <a:solidFill>
            <a:srgbClr val="024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Feasibility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65536" y="2470326"/>
            <a:ext cx="2148397" cy="472966"/>
          </a:xfrm>
          <a:prstGeom prst="rect">
            <a:avLst/>
          </a:prstGeom>
          <a:solidFill>
            <a:srgbClr val="008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Design, EIA, planning application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30295" y="3157860"/>
            <a:ext cx="1902372" cy="472966"/>
          </a:xfrm>
          <a:prstGeom prst="rect">
            <a:avLst/>
          </a:prstGeom>
          <a:solidFill>
            <a:srgbClr val="024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Feasibility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38508" y="3845394"/>
            <a:ext cx="1902372" cy="472966"/>
          </a:xfrm>
          <a:prstGeom prst="rect">
            <a:avLst/>
          </a:prstGeom>
          <a:solidFill>
            <a:srgbClr val="024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Feasibility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57970" y="3845394"/>
            <a:ext cx="2148395" cy="472966"/>
          </a:xfrm>
          <a:prstGeom prst="rect">
            <a:avLst/>
          </a:prstGeom>
          <a:solidFill>
            <a:srgbClr val="008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Design, planning application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65536" y="3157860"/>
            <a:ext cx="2148396" cy="472966"/>
          </a:xfrm>
          <a:prstGeom prst="rect">
            <a:avLst/>
          </a:prstGeom>
          <a:solidFill>
            <a:srgbClr val="008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Design, planning application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00050" y="2470326"/>
            <a:ext cx="1902372" cy="472966"/>
          </a:xfrm>
          <a:prstGeom prst="rect">
            <a:avLst/>
          </a:prstGeom>
          <a:solidFill>
            <a:srgbClr val="C3E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24E43"/>
                </a:solidFill>
              </a:rPr>
              <a:t>Construction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13931" y="2470326"/>
            <a:ext cx="777905" cy="184803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46343" y="2525828"/>
            <a:ext cx="12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Crummock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46343" y="3219564"/>
            <a:ext cx="12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Overwater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00050" y="3157860"/>
            <a:ext cx="1902372" cy="472966"/>
          </a:xfrm>
          <a:prstGeom prst="rect">
            <a:avLst/>
          </a:prstGeom>
          <a:solidFill>
            <a:srgbClr val="C3E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24E43"/>
                </a:solidFill>
              </a:rPr>
              <a:t>Construction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00050" y="3845394"/>
            <a:ext cx="1902372" cy="472966"/>
          </a:xfrm>
          <a:prstGeom prst="rect">
            <a:avLst/>
          </a:prstGeom>
          <a:solidFill>
            <a:srgbClr val="C3E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24E43"/>
                </a:solidFill>
              </a:rPr>
              <a:t>Construction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36360" y="4934702"/>
            <a:ext cx="1321333" cy="472966"/>
          </a:xfrm>
          <a:prstGeom prst="rect">
            <a:avLst/>
          </a:prstGeom>
          <a:solidFill>
            <a:srgbClr val="008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Feasibility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31770" y="4934702"/>
            <a:ext cx="2191409" cy="472966"/>
          </a:xfrm>
          <a:prstGeom prst="rect">
            <a:avLst/>
          </a:prstGeom>
          <a:solidFill>
            <a:srgbClr val="C3E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24E43"/>
                </a:solidFill>
              </a:rPr>
              <a:t>Design, EIA, planning application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614" y="4986519"/>
            <a:ext cx="12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Ennerdale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533290" y="4934702"/>
            <a:ext cx="1902372" cy="472966"/>
          </a:xfrm>
          <a:prstGeom prst="rect">
            <a:avLst/>
          </a:prstGeom>
          <a:solidFill>
            <a:srgbClr val="C3E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24E43"/>
                </a:solidFill>
              </a:rPr>
              <a:t>Construction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529988" y="6082278"/>
            <a:ext cx="1749998" cy="472966"/>
          </a:xfrm>
          <a:prstGeom prst="rect">
            <a:avLst/>
          </a:prstGeom>
          <a:solidFill>
            <a:srgbClr val="008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Design, planning application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614" y="6132120"/>
            <a:ext cx="12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Blea</a:t>
            </a:r>
            <a:r>
              <a:rPr lang="en-GB" dirty="0"/>
              <a:t> Water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279987" y="6078330"/>
            <a:ext cx="1077706" cy="476913"/>
          </a:xfrm>
          <a:prstGeom prst="rect">
            <a:avLst/>
          </a:prstGeom>
          <a:solidFill>
            <a:srgbClr val="C3E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24E43"/>
                </a:solidFill>
              </a:rPr>
              <a:t>Construction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343" y="3904292"/>
            <a:ext cx="1470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Chapelhouse</a:t>
            </a:r>
            <a:endParaRPr lang="en-GB" dirty="0"/>
          </a:p>
        </p:txBody>
      </p:sp>
      <p:sp>
        <p:nvSpPr>
          <p:cNvPr id="35" name="Rectangle 34"/>
          <p:cNvSpPr/>
          <p:nvPr/>
        </p:nvSpPr>
        <p:spPr>
          <a:xfrm>
            <a:off x="8765664" y="4934702"/>
            <a:ext cx="741586" cy="47296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24E43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-494978" y="1125323"/>
            <a:ext cx="6328494" cy="560316"/>
          </a:xfrm>
          <a:prstGeom prst="rect">
            <a:avLst/>
          </a:prstGeom>
          <a:solidFill>
            <a:srgbClr val="008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               Thirlmere Transfer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-59479" y="2113542"/>
            <a:ext cx="12372975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-912910" y="86096"/>
            <a:ext cx="1545022" cy="7252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3" name="Straight Connector 72"/>
          <p:cNvCxnSpPr/>
          <p:nvPr/>
        </p:nvCxnSpPr>
        <p:spPr>
          <a:xfrm>
            <a:off x="-90488" y="4704342"/>
            <a:ext cx="12372975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-18644" y="5704467"/>
            <a:ext cx="12372975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321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1AED95-C449-412E-9C80-D7CDC56A4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09" y="740257"/>
            <a:ext cx="5597462" cy="4151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EDB963-9486-40F3-9EE6-D2F1D3C76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552" y="740257"/>
            <a:ext cx="5670275" cy="415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AF00B2-5282-4251-A12E-30F6FE0D8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471"/>
            <a:ext cx="12192000" cy="55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43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ass, nature, shore&#10;&#10;Description automatically generated">
            <a:extLst>
              <a:ext uri="{FF2B5EF4-FFF2-40B4-BE49-F238E27FC236}">
                <a16:creationId xmlns:a16="http://schemas.microsoft.com/office/drawing/2014/main" id="{918D8220-2074-48FC-AF43-CB938BBE8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0" y="320040"/>
            <a:ext cx="829056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90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ish, soft-finned fish, stone, dirty&#10;&#10;Description automatically generated">
            <a:extLst>
              <a:ext uri="{FF2B5EF4-FFF2-40B4-BE49-F238E27FC236}">
                <a16:creationId xmlns:a16="http://schemas.microsoft.com/office/drawing/2014/main" id="{A1E5EBA0-BB5C-4637-A57A-E96CABBE7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11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50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5399E-3790-42FF-A697-92EFB74D2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6852" y="-1195696"/>
            <a:ext cx="14457476" cy="805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15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3A9799-3619-4496-A8AC-47958D586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78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ass, sky, mountain&#10;&#10;Description automatically generated">
            <a:extLst>
              <a:ext uri="{FF2B5EF4-FFF2-40B4-BE49-F238E27FC236}">
                <a16:creationId xmlns:a16="http://schemas.microsoft.com/office/drawing/2014/main" id="{5BEDE42C-42C5-44CB-BE69-E464ED661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11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343017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416662" y="4754880"/>
            <a:ext cx="1364344" cy="818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11721737" y="6038228"/>
            <a:ext cx="3810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915089" y="226098"/>
            <a:ext cx="753534" cy="557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849465" y="3625953"/>
            <a:ext cx="872066" cy="11289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732" t="5179" r="17429" b="-417"/>
          <a:stretch/>
        </p:blipFill>
        <p:spPr>
          <a:xfrm>
            <a:off x="8197668" y="0"/>
            <a:ext cx="5664819" cy="509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80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cloud, sky, landscape&#10;&#10;Description automatically generated">
            <a:extLst>
              <a:ext uri="{FF2B5EF4-FFF2-40B4-BE49-F238E27FC236}">
                <a16:creationId xmlns:a16="http://schemas.microsoft.com/office/drawing/2014/main" id="{BB104BB4-3E20-4AEE-95A8-A9A6418B7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74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530478-630A-436C-90D3-68FFE4173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1"/>
            <a:ext cx="12192000" cy="685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02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0EB727-D142-4DA8-86DA-BAFD0B0C5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94489"/>
            <a:ext cx="12393827" cy="755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07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B1FA5-4096-49E4-97B1-3ECD97B551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F2378-B641-4427-90B7-4CC5417626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mountain, nature, sky, outdoor&#10;&#10;Description automatically generated">
            <a:extLst>
              <a:ext uri="{FF2B5EF4-FFF2-40B4-BE49-F238E27FC236}">
                <a16:creationId xmlns:a16="http://schemas.microsoft.com/office/drawing/2014/main" id="{0BFD490C-0BEA-4F2F-BDAC-DE2E02026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239" y="0"/>
            <a:ext cx="9185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86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443D0D-142E-46F3-9449-AB117D858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1"/>
          <a:stretch/>
        </p:blipFill>
        <p:spPr>
          <a:xfrm>
            <a:off x="1052946" y="0"/>
            <a:ext cx="10880436" cy="689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9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39B36-4522-43D5-95EF-C4AEC8CA0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32E700-FA79-4F59-8078-590D10A0ABC0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0" y="-129209"/>
            <a:ext cx="12984541" cy="9738407"/>
          </a:xfrm>
        </p:spPr>
      </p:pic>
    </p:spTree>
    <p:extLst>
      <p:ext uri="{BB962C8B-B14F-4D97-AF65-F5344CB8AC3E}">
        <p14:creationId xmlns:p14="http://schemas.microsoft.com/office/powerpoint/2010/main" val="2605459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area, pond&#10;&#10;Description automatically generated">
            <a:extLst>
              <a:ext uri="{FF2B5EF4-FFF2-40B4-BE49-F238E27FC236}">
                <a16:creationId xmlns:a16="http://schemas.microsoft.com/office/drawing/2014/main" id="{EA5B9460-9ADC-4184-8AD2-5678C7BDD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57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ke surrounded by mountains&#10;&#10;Description automatically generated with low confidence">
            <a:extLst>
              <a:ext uri="{FF2B5EF4-FFF2-40B4-BE49-F238E27FC236}">
                <a16:creationId xmlns:a16="http://schemas.microsoft.com/office/drawing/2014/main" id="{2DA33627-56BE-47B9-A329-AD505ECC8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00"/>
            <a:ext cx="12192000" cy="681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82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rock, rocky&#10;&#10;Description automatically generated">
            <a:extLst>
              <a:ext uri="{FF2B5EF4-FFF2-40B4-BE49-F238E27FC236}">
                <a16:creationId xmlns:a16="http://schemas.microsoft.com/office/drawing/2014/main" id="{866798A1-92F5-4298-B0D8-9BDBDCF15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76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67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17783</TotalTime>
  <Words>71</Words>
  <Application>Microsoft Office PowerPoint</Application>
  <PresentationFormat>Widescreen</PresentationFormat>
  <Paragraphs>29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5 Dams, 5 Lakes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Webb, Simon</dc:creator>
  <cp:lastModifiedBy>Simon Webb</cp:lastModifiedBy>
  <cp:revision>16</cp:revision>
  <dcterms:created xsi:type="dcterms:W3CDTF">2023-04-21T08:06:19Z</dcterms:created>
  <dcterms:modified xsi:type="dcterms:W3CDTF">2023-05-10T08:31:39Z</dcterms:modified>
</cp:coreProperties>
</file>