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6"/>
  </p:sldMasterIdLst>
  <p:notesMasterIdLst>
    <p:notesMasterId r:id="rId29"/>
  </p:notesMasterIdLst>
  <p:handoutMasterIdLst>
    <p:handoutMasterId r:id="rId30"/>
  </p:handoutMasterIdLst>
  <p:sldIdLst>
    <p:sldId id="293" r:id="rId7"/>
    <p:sldId id="297" r:id="rId8"/>
    <p:sldId id="298" r:id="rId9"/>
    <p:sldId id="299" r:id="rId10"/>
    <p:sldId id="300" r:id="rId11"/>
    <p:sldId id="315" r:id="rId12"/>
    <p:sldId id="316" r:id="rId13"/>
    <p:sldId id="317" r:id="rId14"/>
    <p:sldId id="318" r:id="rId15"/>
    <p:sldId id="308" r:id="rId16"/>
    <p:sldId id="301" r:id="rId17"/>
    <p:sldId id="323" r:id="rId18"/>
    <p:sldId id="322" r:id="rId19"/>
    <p:sldId id="319" r:id="rId20"/>
    <p:sldId id="303" r:id="rId21"/>
    <p:sldId id="313" r:id="rId22"/>
    <p:sldId id="304" r:id="rId23"/>
    <p:sldId id="320" r:id="rId24"/>
    <p:sldId id="305" r:id="rId25"/>
    <p:sldId id="311" r:id="rId26"/>
    <p:sldId id="307" r:id="rId27"/>
    <p:sldId id="321" r:id="rId28"/>
  </p:sldIdLst>
  <p:sldSz cx="9144000" cy="6858000" type="screen4x3"/>
  <p:notesSz cx="6742113" cy="987266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A432"/>
    <a:srgbClr val="000000"/>
    <a:srgbClr val="F8F8F8"/>
    <a:srgbClr val="00CC00"/>
    <a:srgbClr val="5EBB68"/>
    <a:srgbClr val="02AF4C"/>
    <a:srgbClr val="BFDFBC"/>
    <a:srgbClr val="2F2F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263" autoAdjust="0"/>
  </p:normalViewPr>
  <p:slideViewPr>
    <p:cSldViewPr snapToGrid="0">
      <p:cViewPr varScale="1">
        <p:scale>
          <a:sx n="87" d="100"/>
          <a:sy n="87" d="100"/>
        </p:scale>
        <p:origin x="234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21582"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8971" y="1"/>
            <a:ext cx="2921582" cy="495348"/>
          </a:xfrm>
          <a:prstGeom prst="rect">
            <a:avLst/>
          </a:prstGeom>
        </p:spPr>
        <p:txBody>
          <a:bodyPr vert="horz" lIns="91440" tIns="45720" rIns="91440" bIns="45720" rtlCol="0"/>
          <a:lstStyle>
            <a:lvl1pPr algn="r">
              <a:defRPr sz="1200"/>
            </a:lvl1pPr>
          </a:lstStyle>
          <a:p>
            <a:fld id="{C46A2545-0E26-4A62-A825-38A7D074FEAB}" type="datetimeFigureOut">
              <a:rPr lang="en-GB" smtClean="0"/>
              <a:t>16/05/2023</a:t>
            </a:fld>
            <a:endParaRPr lang="en-GB"/>
          </a:p>
        </p:txBody>
      </p:sp>
      <p:sp>
        <p:nvSpPr>
          <p:cNvPr id="4" name="Footer Placeholder 3"/>
          <p:cNvSpPr>
            <a:spLocks noGrp="1"/>
          </p:cNvSpPr>
          <p:nvPr>
            <p:ph type="ftr" sz="quarter" idx="2"/>
          </p:nvPr>
        </p:nvSpPr>
        <p:spPr>
          <a:xfrm>
            <a:off x="0" y="9377319"/>
            <a:ext cx="2921582" cy="49534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8971" y="9377319"/>
            <a:ext cx="2921582" cy="495347"/>
          </a:xfrm>
          <a:prstGeom prst="rect">
            <a:avLst/>
          </a:prstGeom>
        </p:spPr>
        <p:txBody>
          <a:bodyPr vert="horz" lIns="91440" tIns="45720" rIns="91440" bIns="45720" rtlCol="0" anchor="b"/>
          <a:lstStyle>
            <a:lvl1pPr algn="r">
              <a:defRPr sz="1200"/>
            </a:lvl1pPr>
          </a:lstStyle>
          <a:p>
            <a:fld id="{C584B229-27AA-44A5-89B5-316ED2359C01}" type="slidenum">
              <a:rPr lang="en-GB" smtClean="0"/>
              <a:t>‹#›</a:t>
            </a:fld>
            <a:endParaRPr lang="en-GB"/>
          </a:p>
        </p:txBody>
      </p:sp>
    </p:spTree>
    <p:extLst>
      <p:ext uri="{BB962C8B-B14F-4D97-AF65-F5344CB8AC3E}">
        <p14:creationId xmlns:p14="http://schemas.microsoft.com/office/powerpoint/2010/main" val="2449630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20887"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9622" y="0"/>
            <a:ext cx="2920887" cy="495300"/>
          </a:xfrm>
          <a:prstGeom prst="rect">
            <a:avLst/>
          </a:prstGeom>
        </p:spPr>
        <p:txBody>
          <a:bodyPr vert="horz" lIns="91440" tIns="45720" rIns="91440" bIns="45720" rtlCol="0"/>
          <a:lstStyle>
            <a:lvl1pPr algn="r">
              <a:defRPr sz="1200"/>
            </a:lvl1pPr>
          </a:lstStyle>
          <a:p>
            <a:fld id="{65ACE504-3736-486E-8E43-23A06D753DD0}" type="datetimeFigureOut">
              <a:rPr lang="en-GB" smtClean="0"/>
              <a:t>16/05/2023</a:t>
            </a:fld>
            <a:endParaRPr lang="en-GB"/>
          </a:p>
        </p:txBody>
      </p:sp>
      <p:sp>
        <p:nvSpPr>
          <p:cNvPr id="4" name="Slide Image Placeholder 3"/>
          <p:cNvSpPr>
            <a:spLocks noGrp="1" noRot="1" noChangeAspect="1"/>
          </p:cNvSpPr>
          <p:nvPr>
            <p:ph type="sldImg" idx="2"/>
          </p:nvPr>
        </p:nvSpPr>
        <p:spPr>
          <a:xfrm>
            <a:off x="1150938" y="1235075"/>
            <a:ext cx="4440237" cy="3330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051" y="4751389"/>
            <a:ext cx="5394011" cy="38877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377363"/>
            <a:ext cx="2920887"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9622" y="9377363"/>
            <a:ext cx="2920887" cy="495300"/>
          </a:xfrm>
          <a:prstGeom prst="rect">
            <a:avLst/>
          </a:prstGeom>
        </p:spPr>
        <p:txBody>
          <a:bodyPr vert="horz" lIns="91440" tIns="45720" rIns="91440" bIns="45720" rtlCol="0" anchor="b"/>
          <a:lstStyle>
            <a:lvl1pPr algn="r">
              <a:defRPr sz="1200"/>
            </a:lvl1pPr>
          </a:lstStyle>
          <a:p>
            <a:fld id="{8C62AF37-173F-4266-96B8-6D9BEFC0A8B9}" type="slidenum">
              <a:rPr lang="en-GB" smtClean="0"/>
              <a:t>‹#›</a:t>
            </a:fld>
            <a:endParaRPr lang="en-GB"/>
          </a:p>
        </p:txBody>
      </p:sp>
    </p:spTree>
    <p:extLst>
      <p:ext uri="{BB962C8B-B14F-4D97-AF65-F5344CB8AC3E}">
        <p14:creationId xmlns:p14="http://schemas.microsoft.com/office/powerpoint/2010/main" val="2496038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62AF37-173F-4266-96B8-6D9BEFC0A8B9}" type="slidenum">
              <a:rPr lang="en-GB" smtClean="0"/>
              <a:t>1</a:t>
            </a:fld>
            <a:endParaRPr lang="en-GB"/>
          </a:p>
        </p:txBody>
      </p:sp>
    </p:spTree>
    <p:extLst>
      <p:ext uri="{BB962C8B-B14F-4D97-AF65-F5344CB8AC3E}">
        <p14:creationId xmlns:p14="http://schemas.microsoft.com/office/powerpoint/2010/main" val="1389230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MS Mincho" panose="02020609040205080304" pitchFamily="49" charset="-128"/>
              </a:rPr>
              <a:t>All four weirs are of brick construction and appear to be relatively recent in date. Analysis of historic mapping shows that the current river alignment dates to the mid-20</a:t>
            </a:r>
            <a:r>
              <a:rPr lang="en-GB" sz="1200" baseline="30000" dirty="0">
                <a:effectLst/>
                <a:latin typeface="Times New Roman" panose="02020603050405020304" pitchFamily="18" charset="0"/>
                <a:ea typeface="MS Mincho" panose="02020609040205080304" pitchFamily="49" charset="-128"/>
              </a:rPr>
              <a:t>th</a:t>
            </a:r>
            <a:r>
              <a:rPr lang="en-GB" sz="1200" dirty="0">
                <a:effectLst/>
                <a:latin typeface="Times New Roman" panose="02020603050405020304" pitchFamily="18" charset="0"/>
                <a:ea typeface="MS Mincho" panose="02020609040205080304" pitchFamily="49" charset="-128"/>
              </a:rPr>
              <a:t> century, replacing the historic course a short distance west. While the southern part of the channel runs through an area which was, historically, fields, the northern part follows the mill race of Mill Green Rolling Mill, which dates to the 16</a:t>
            </a:r>
            <a:r>
              <a:rPr lang="en-GB" sz="1200" baseline="30000" dirty="0">
                <a:effectLst/>
                <a:latin typeface="Times New Roman" panose="02020603050405020304" pitchFamily="18" charset="0"/>
                <a:ea typeface="MS Mincho" panose="02020609040205080304" pitchFamily="49" charset="-128"/>
              </a:rPr>
              <a:t>th</a:t>
            </a:r>
            <a:r>
              <a:rPr lang="en-GB" sz="1200" dirty="0">
                <a:effectLst/>
                <a:latin typeface="Times New Roman" panose="02020603050405020304" pitchFamily="18" charset="0"/>
                <a:ea typeface="MS Mincho" panose="02020609040205080304" pitchFamily="49" charset="-128"/>
              </a:rPr>
              <a:t> century. The modern nature of the river channel means that all but the northernmost weir must, by necessity, be of modern construction, as they are located at points which do not correspond with the pre-1970s alignment of the river. The northernmost weir is located on the final stretch of the historic mill race, just upstream of its reconnection to the River Rea. As such, although the weir appears to be of modern brick construction and it is consistent in style and material to the other weirs, it is not possible to fully exclude the possibility that earlier material is concealed by the later brickwork. </a:t>
            </a:r>
          </a:p>
          <a:p>
            <a:endParaRPr lang="en-GB" dirty="0"/>
          </a:p>
        </p:txBody>
      </p:sp>
      <p:sp>
        <p:nvSpPr>
          <p:cNvPr id="4" name="Slide Number Placeholder 3"/>
          <p:cNvSpPr>
            <a:spLocks noGrp="1"/>
          </p:cNvSpPr>
          <p:nvPr>
            <p:ph type="sldNum" sz="quarter" idx="5"/>
          </p:nvPr>
        </p:nvSpPr>
        <p:spPr/>
        <p:txBody>
          <a:bodyPr/>
          <a:lstStyle/>
          <a:p>
            <a:fld id="{8C62AF37-173F-4266-96B8-6D9BEFC0A8B9}" type="slidenum">
              <a:rPr lang="en-GB" smtClean="0"/>
              <a:t>10</a:t>
            </a:fld>
            <a:endParaRPr lang="en-GB"/>
          </a:p>
        </p:txBody>
      </p:sp>
    </p:spTree>
    <p:extLst>
      <p:ext uri="{BB962C8B-B14F-4D97-AF65-F5344CB8AC3E}">
        <p14:creationId xmlns:p14="http://schemas.microsoft.com/office/powerpoint/2010/main" val="3694212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Storm Dudley, Eunice and Franklin – February 2022</a:t>
            </a:r>
          </a:p>
        </p:txBody>
      </p:sp>
      <p:sp>
        <p:nvSpPr>
          <p:cNvPr id="4" name="Slide Number Placeholder 3"/>
          <p:cNvSpPr>
            <a:spLocks noGrp="1"/>
          </p:cNvSpPr>
          <p:nvPr>
            <p:ph type="sldNum" sz="quarter" idx="5"/>
          </p:nvPr>
        </p:nvSpPr>
        <p:spPr/>
        <p:txBody>
          <a:bodyPr/>
          <a:lstStyle/>
          <a:p>
            <a:fld id="{8C62AF37-173F-4266-96B8-6D9BEFC0A8B9}" type="slidenum">
              <a:rPr lang="en-GB" smtClean="0"/>
              <a:t>11</a:t>
            </a:fld>
            <a:endParaRPr lang="en-GB"/>
          </a:p>
        </p:txBody>
      </p:sp>
    </p:spTree>
    <p:extLst>
      <p:ext uri="{BB962C8B-B14F-4D97-AF65-F5344CB8AC3E}">
        <p14:creationId xmlns:p14="http://schemas.microsoft.com/office/powerpoint/2010/main" val="274699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i="0" u="none" strike="noStrike" baseline="0" dirty="0">
                <a:latin typeface="Arial" panose="020B0604020202020204" pitchFamily="34" charset="0"/>
              </a:rPr>
              <a:t>Weir 1</a:t>
            </a:r>
          </a:p>
          <a:p>
            <a:pPr algn="l"/>
            <a:r>
              <a:rPr lang="en-GB" sz="1200" b="0" i="0" u="none" strike="noStrike" baseline="0" dirty="0">
                <a:latin typeface="Arial" panose="020B0604020202020204" pitchFamily="34" charset="0"/>
              </a:rPr>
              <a:t>Location - SP0609782726</a:t>
            </a:r>
          </a:p>
          <a:p>
            <a:r>
              <a:rPr lang="en-GB" sz="1200" dirty="0" err="1"/>
              <a:t>Legth</a:t>
            </a:r>
            <a:r>
              <a:rPr lang="en-GB" sz="1200" dirty="0"/>
              <a:t> - 6.32m</a:t>
            </a:r>
          </a:p>
          <a:p>
            <a:r>
              <a:rPr lang="en-GB" sz="1200" dirty="0"/>
              <a:t>Height - 1.03m</a:t>
            </a:r>
          </a:p>
          <a:p>
            <a:pPr algn="l"/>
            <a:r>
              <a:rPr lang="en-GB" sz="1200" b="0" i="0" u="none" strike="noStrike" baseline="0" dirty="0">
                <a:latin typeface="Arial" panose="020B0604020202020204" pitchFamily="34" charset="0"/>
              </a:rPr>
              <a:t>Width – 7.3m</a:t>
            </a:r>
          </a:p>
          <a:p>
            <a:pPr algn="l"/>
            <a:r>
              <a:rPr lang="en-GB" sz="1200" b="0" i="0" u="none" strike="noStrike" baseline="0" dirty="0">
                <a:latin typeface="Arial" panose="020B0604020202020204" pitchFamily="34" charset="0"/>
              </a:rPr>
              <a:t>Type – Rectangular</a:t>
            </a:r>
          </a:p>
          <a:p>
            <a:pPr algn="l"/>
            <a:r>
              <a:rPr lang="en-GB" sz="1200" b="0" i="0" u="none" strike="noStrike" baseline="0" dirty="0">
                <a:latin typeface="Arial" panose="020B0604020202020204" pitchFamily="34" charset="0"/>
              </a:rPr>
              <a:t>Materials – concrete</a:t>
            </a:r>
          </a:p>
          <a:p>
            <a:pPr algn="l"/>
            <a:r>
              <a:rPr lang="en-GB" sz="1200" b="0" i="0" u="none" strike="noStrike" baseline="0" dirty="0">
                <a:latin typeface="Arial" panose="020B0604020202020204" pitchFamily="34" charset="0"/>
              </a:rPr>
              <a:t>Other Comments – A footbridge is location around 60m upstream of the weir</a:t>
            </a:r>
            <a:endParaRPr lang="en-GB" dirty="0"/>
          </a:p>
          <a:p>
            <a:endParaRPr lang="en-GB" dirty="0"/>
          </a:p>
        </p:txBody>
      </p:sp>
      <p:sp>
        <p:nvSpPr>
          <p:cNvPr id="4" name="Slide Number Placeholder 3"/>
          <p:cNvSpPr>
            <a:spLocks noGrp="1"/>
          </p:cNvSpPr>
          <p:nvPr>
            <p:ph type="sldNum" sz="quarter" idx="5"/>
          </p:nvPr>
        </p:nvSpPr>
        <p:spPr/>
        <p:txBody>
          <a:bodyPr/>
          <a:lstStyle/>
          <a:p>
            <a:fld id="{8C62AF37-173F-4266-96B8-6D9BEFC0A8B9}" type="slidenum">
              <a:rPr lang="en-GB" smtClean="0"/>
              <a:t>12</a:t>
            </a:fld>
            <a:endParaRPr lang="en-GB"/>
          </a:p>
        </p:txBody>
      </p:sp>
    </p:spTree>
    <p:extLst>
      <p:ext uri="{BB962C8B-B14F-4D97-AF65-F5344CB8AC3E}">
        <p14:creationId xmlns:p14="http://schemas.microsoft.com/office/powerpoint/2010/main" val="1273440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62AF37-173F-4266-96B8-6D9BEFC0A8B9}" type="slidenum">
              <a:rPr lang="en-GB" smtClean="0"/>
              <a:t>13</a:t>
            </a:fld>
            <a:endParaRPr lang="en-GB"/>
          </a:p>
        </p:txBody>
      </p:sp>
    </p:spTree>
    <p:extLst>
      <p:ext uri="{BB962C8B-B14F-4D97-AF65-F5344CB8AC3E}">
        <p14:creationId xmlns:p14="http://schemas.microsoft.com/office/powerpoint/2010/main" val="2719826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62AF37-173F-4266-96B8-6D9BEFC0A8B9}" type="slidenum">
              <a:rPr lang="en-GB" smtClean="0"/>
              <a:t>14</a:t>
            </a:fld>
            <a:endParaRPr lang="en-GB"/>
          </a:p>
        </p:txBody>
      </p:sp>
    </p:spTree>
    <p:extLst>
      <p:ext uri="{BB962C8B-B14F-4D97-AF65-F5344CB8AC3E}">
        <p14:creationId xmlns:p14="http://schemas.microsoft.com/office/powerpoint/2010/main" val="1218483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i="0" u="none" strike="noStrike" baseline="0" dirty="0">
                <a:latin typeface="Arial" panose="020B0604020202020204" pitchFamily="34" charset="0"/>
              </a:rPr>
              <a:t>Weir 2</a:t>
            </a:r>
          </a:p>
          <a:p>
            <a:pPr algn="l"/>
            <a:r>
              <a:rPr lang="en-GB" sz="1800" b="0" i="0" u="none" strike="noStrike" baseline="0" dirty="0">
                <a:latin typeface="Arial" panose="020B0604020202020204" pitchFamily="34" charset="0"/>
              </a:rPr>
              <a:t>Location - SP0607082949</a:t>
            </a:r>
          </a:p>
          <a:p>
            <a:r>
              <a:rPr lang="en-GB" sz="1800" dirty="0"/>
              <a:t>Length - 9.73m</a:t>
            </a:r>
          </a:p>
          <a:p>
            <a:r>
              <a:rPr lang="en-GB" sz="1800" dirty="0"/>
              <a:t>Height - 1.17m</a:t>
            </a:r>
          </a:p>
          <a:p>
            <a:pPr algn="l"/>
            <a:r>
              <a:rPr lang="en-GB" sz="1800" b="0" i="0" u="none" strike="noStrike" baseline="0" dirty="0">
                <a:latin typeface="Arial" panose="020B0604020202020204" pitchFamily="34" charset="0"/>
              </a:rPr>
              <a:t>Width – 4.30m</a:t>
            </a:r>
          </a:p>
          <a:p>
            <a:pPr algn="l"/>
            <a:r>
              <a:rPr lang="en-GB" sz="1800" b="0" i="0" u="none" strike="noStrike" baseline="0" dirty="0">
                <a:latin typeface="Arial" panose="020B0604020202020204" pitchFamily="34" charset="0"/>
              </a:rPr>
              <a:t>Type – Rectangular</a:t>
            </a:r>
          </a:p>
          <a:p>
            <a:pPr algn="l"/>
            <a:r>
              <a:rPr lang="en-GB" sz="1800" b="0" i="0" u="none" strike="noStrike" baseline="0" dirty="0">
                <a:latin typeface="Arial" panose="020B0604020202020204" pitchFamily="34" charset="0"/>
              </a:rPr>
              <a:t>Materials – concrete and gabions</a:t>
            </a:r>
          </a:p>
          <a:p>
            <a:pPr algn="l"/>
            <a:r>
              <a:rPr lang="en-GB" sz="1800" b="0" i="0" u="none" strike="noStrike" baseline="0" dirty="0">
                <a:latin typeface="Arial" panose="020B0604020202020204" pitchFamily="34" charset="0"/>
              </a:rPr>
              <a:t>Others Comments–</a:t>
            </a:r>
          </a:p>
          <a:p>
            <a:pPr algn="l"/>
            <a:r>
              <a:rPr lang="en-GB" sz="1800" b="0" i="0" u="none" strike="noStrike" baseline="0" dirty="0">
                <a:latin typeface="Arial" panose="020B0604020202020204" pitchFamily="34" charset="0"/>
              </a:rPr>
              <a:t>1. Gabion bank protection present on both sides of the weir. But they are failing</a:t>
            </a:r>
          </a:p>
          <a:p>
            <a:pPr algn="l"/>
            <a:r>
              <a:rPr lang="en-GB" sz="1800" b="0" i="0" u="none" strike="noStrike" baseline="0" dirty="0">
                <a:latin typeface="Arial" panose="020B0604020202020204" pitchFamily="34" charset="0"/>
              </a:rPr>
              <a:t>2. A Footbridge is located around 18m downstream of the weir</a:t>
            </a:r>
          </a:p>
          <a:p>
            <a:pPr algn="l"/>
            <a:r>
              <a:rPr lang="en-GB" sz="1800" b="0" i="0" u="none" strike="noStrike" baseline="0" dirty="0">
                <a:latin typeface="Arial" panose="020B0604020202020204" pitchFamily="34" charset="0"/>
              </a:rPr>
              <a:t>Stone pitching is present in the upstream and downstream reaches of the foot bridge</a:t>
            </a:r>
          </a:p>
          <a:p>
            <a:pPr algn="l"/>
            <a:r>
              <a:rPr lang="en-GB" sz="1800" b="0" i="0" u="none" strike="noStrike" baseline="0" dirty="0">
                <a:latin typeface="Arial" panose="020B0604020202020204" pitchFamily="34" charset="0"/>
              </a:rPr>
              <a:t>4. Stone pitching is eroding closer to the footbridge upstream</a:t>
            </a:r>
          </a:p>
          <a:p>
            <a:pPr algn="l"/>
            <a:r>
              <a:rPr lang="en-GB" sz="1800" b="0" i="0" u="none" strike="noStrike" baseline="0" dirty="0">
                <a:latin typeface="Arial" panose="020B0604020202020204" pitchFamily="34" charset="0"/>
              </a:rPr>
              <a:t>5. Banks are protected with Gabions approximately to the next weir</a:t>
            </a:r>
          </a:p>
          <a:p>
            <a:pPr algn="l"/>
            <a:r>
              <a:rPr lang="en-GB" sz="1800" b="0" i="0" u="none" strike="noStrike" baseline="0" dirty="0">
                <a:latin typeface="Arial" panose="020B0604020202020204" pitchFamily="34" charset="0"/>
              </a:rPr>
              <a:t>6. Gabions are failing in the downstream sections</a:t>
            </a:r>
          </a:p>
          <a:p>
            <a:pPr algn="l"/>
            <a:endParaRPr lang="en-GB" dirty="0"/>
          </a:p>
        </p:txBody>
      </p:sp>
      <p:sp>
        <p:nvSpPr>
          <p:cNvPr id="4" name="Slide Number Placeholder 3"/>
          <p:cNvSpPr>
            <a:spLocks noGrp="1"/>
          </p:cNvSpPr>
          <p:nvPr>
            <p:ph type="sldNum" sz="quarter" idx="5"/>
          </p:nvPr>
        </p:nvSpPr>
        <p:spPr/>
        <p:txBody>
          <a:bodyPr/>
          <a:lstStyle/>
          <a:p>
            <a:fld id="{8C62AF37-173F-4266-96B8-6D9BEFC0A8B9}" type="slidenum">
              <a:rPr lang="en-GB" smtClean="0"/>
              <a:t>15</a:t>
            </a:fld>
            <a:endParaRPr lang="en-GB"/>
          </a:p>
        </p:txBody>
      </p:sp>
    </p:spTree>
    <p:extLst>
      <p:ext uri="{BB962C8B-B14F-4D97-AF65-F5344CB8AC3E}">
        <p14:creationId xmlns:p14="http://schemas.microsoft.com/office/powerpoint/2010/main" val="3098164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62AF37-173F-4266-96B8-6D9BEFC0A8B9}" type="slidenum">
              <a:rPr lang="en-GB" smtClean="0"/>
              <a:t>16</a:t>
            </a:fld>
            <a:endParaRPr lang="en-GB"/>
          </a:p>
        </p:txBody>
      </p:sp>
    </p:spTree>
    <p:extLst>
      <p:ext uri="{BB962C8B-B14F-4D97-AF65-F5344CB8AC3E}">
        <p14:creationId xmlns:p14="http://schemas.microsoft.com/office/powerpoint/2010/main" val="4223718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i="0" u="none" strike="noStrike" baseline="0" dirty="0">
                <a:latin typeface="Arial" panose="020B0604020202020204" pitchFamily="34" charset="0"/>
              </a:rPr>
              <a:t>Weir 3</a:t>
            </a:r>
          </a:p>
          <a:p>
            <a:pPr algn="l"/>
            <a:r>
              <a:rPr lang="en-GB" sz="1800" b="0" i="0" u="none" strike="noStrike" baseline="0" dirty="0">
                <a:latin typeface="Arial" panose="020B0604020202020204" pitchFamily="34" charset="0"/>
              </a:rPr>
              <a:t>Location - SP0609883100</a:t>
            </a:r>
          </a:p>
          <a:p>
            <a:pPr algn="l"/>
            <a:r>
              <a:rPr lang="en-GB" sz="1800" b="0" i="0" u="none" strike="noStrike" baseline="0" dirty="0">
                <a:latin typeface="Arial" panose="020B0604020202020204" pitchFamily="34" charset="0"/>
              </a:rPr>
              <a:t>Height – 1.5 m (approx.)</a:t>
            </a:r>
          </a:p>
          <a:p>
            <a:pPr algn="l"/>
            <a:r>
              <a:rPr lang="en-GB" sz="1800" b="0" i="0" u="none" strike="noStrike" baseline="0" dirty="0">
                <a:latin typeface="Arial" panose="020B0604020202020204" pitchFamily="34" charset="0"/>
              </a:rPr>
              <a:t>Length – 13.5m (approx.)</a:t>
            </a:r>
          </a:p>
          <a:p>
            <a:pPr algn="l"/>
            <a:r>
              <a:rPr lang="en-GB" sz="1800" b="0" i="0" u="none" strike="noStrike" baseline="0" dirty="0">
                <a:latin typeface="Arial" panose="020B0604020202020204" pitchFamily="34" charset="0"/>
              </a:rPr>
              <a:t>Width – 8.0m (approx.)</a:t>
            </a:r>
          </a:p>
          <a:p>
            <a:pPr algn="l"/>
            <a:r>
              <a:rPr lang="en-GB" sz="1800" b="0" i="0" u="none" strike="noStrike" baseline="0" dirty="0">
                <a:latin typeface="Arial" panose="020B0604020202020204" pitchFamily="34" charset="0"/>
              </a:rPr>
              <a:t>Type – 3 steps</a:t>
            </a:r>
          </a:p>
          <a:p>
            <a:pPr algn="l"/>
            <a:r>
              <a:rPr lang="en-GB" sz="1800" b="0" i="0" u="none" strike="noStrike" baseline="0" dirty="0">
                <a:latin typeface="Arial" panose="020B0604020202020204" pitchFamily="34" charset="0"/>
              </a:rPr>
              <a:t>Materials – Bricks</a:t>
            </a:r>
          </a:p>
          <a:p>
            <a:pPr algn="l"/>
            <a:r>
              <a:rPr lang="en-GB" sz="1800" b="0" i="0" u="none" strike="noStrike" baseline="0" dirty="0">
                <a:latin typeface="Arial" panose="020B0604020202020204" pitchFamily="34" charset="0"/>
              </a:rPr>
              <a:t>Others Comments–</a:t>
            </a:r>
          </a:p>
          <a:p>
            <a:pPr marL="0" indent="0" algn="l">
              <a:buNone/>
            </a:pPr>
            <a:r>
              <a:rPr lang="en-GB" sz="1800" b="0" i="0" u="none" strike="noStrike" baseline="0" dirty="0">
                <a:latin typeface="Arial" panose="020B0604020202020204" pitchFamily="34" charset="0"/>
              </a:rPr>
              <a:t>This structure is connected to the footbridge downstream and base of the structure extends further downstream of the bridge</a:t>
            </a:r>
            <a:endParaRPr lang="en-GB" dirty="0"/>
          </a:p>
        </p:txBody>
      </p:sp>
      <p:sp>
        <p:nvSpPr>
          <p:cNvPr id="4" name="Slide Number Placeholder 3"/>
          <p:cNvSpPr>
            <a:spLocks noGrp="1"/>
          </p:cNvSpPr>
          <p:nvPr>
            <p:ph type="sldNum" sz="quarter" idx="5"/>
          </p:nvPr>
        </p:nvSpPr>
        <p:spPr/>
        <p:txBody>
          <a:bodyPr/>
          <a:lstStyle/>
          <a:p>
            <a:fld id="{8C62AF37-173F-4266-96B8-6D9BEFC0A8B9}" type="slidenum">
              <a:rPr lang="en-GB" smtClean="0"/>
              <a:t>17</a:t>
            </a:fld>
            <a:endParaRPr lang="en-GB"/>
          </a:p>
        </p:txBody>
      </p:sp>
    </p:spTree>
    <p:extLst>
      <p:ext uri="{BB962C8B-B14F-4D97-AF65-F5344CB8AC3E}">
        <p14:creationId xmlns:p14="http://schemas.microsoft.com/office/powerpoint/2010/main" val="944852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62AF37-173F-4266-96B8-6D9BEFC0A8B9}" type="slidenum">
              <a:rPr lang="en-GB" smtClean="0"/>
              <a:t>18</a:t>
            </a:fld>
            <a:endParaRPr lang="en-GB"/>
          </a:p>
        </p:txBody>
      </p:sp>
    </p:spTree>
    <p:extLst>
      <p:ext uri="{BB962C8B-B14F-4D97-AF65-F5344CB8AC3E}">
        <p14:creationId xmlns:p14="http://schemas.microsoft.com/office/powerpoint/2010/main" val="2530509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i="0" u="none" strike="noStrike" baseline="0" dirty="0">
                <a:latin typeface="Arial" panose="020B0604020202020204" pitchFamily="34" charset="0"/>
              </a:rPr>
              <a:t>Weir 4</a:t>
            </a:r>
          </a:p>
          <a:p>
            <a:pPr algn="l"/>
            <a:r>
              <a:rPr lang="en-GB" sz="1800" b="0" i="0" u="none" strike="noStrike" baseline="0" dirty="0">
                <a:latin typeface="Arial" panose="020B0604020202020204" pitchFamily="34" charset="0"/>
              </a:rPr>
              <a:t>Location - SP0618283240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Height - 1.88m</a:t>
            </a:r>
          </a:p>
          <a:p>
            <a:r>
              <a:rPr lang="en-GB" sz="1800" b="0" i="0" u="none" strike="noStrike" baseline="0" dirty="0">
                <a:latin typeface="Arial" panose="020B0604020202020204" pitchFamily="34" charset="0"/>
              </a:rPr>
              <a:t>Length – </a:t>
            </a:r>
            <a:r>
              <a:rPr lang="en-GB" sz="1800" dirty="0"/>
              <a:t>19.66m</a:t>
            </a:r>
          </a:p>
          <a:p>
            <a:pPr algn="l"/>
            <a:r>
              <a:rPr lang="en-GB" sz="1800" b="0" i="0" u="none" strike="noStrike" baseline="0" dirty="0">
                <a:latin typeface="Arial" panose="020B0604020202020204" pitchFamily="34" charset="0"/>
              </a:rPr>
              <a:t>Width – 6.60m (approx.)</a:t>
            </a:r>
          </a:p>
          <a:p>
            <a:pPr algn="l"/>
            <a:r>
              <a:rPr lang="en-GB" sz="1800" b="0" i="0" u="none" strike="noStrike" baseline="0" dirty="0">
                <a:latin typeface="Arial" panose="020B0604020202020204" pitchFamily="34" charset="0"/>
              </a:rPr>
              <a:t>Type – 4 steps</a:t>
            </a:r>
          </a:p>
          <a:p>
            <a:pPr algn="l"/>
            <a:r>
              <a:rPr lang="en-GB" sz="1800" b="0" i="0" u="none" strike="noStrike" baseline="0" dirty="0">
                <a:latin typeface="Arial" panose="020B0604020202020204" pitchFamily="34" charset="0"/>
              </a:rPr>
              <a:t>Materials – Bricks</a:t>
            </a:r>
          </a:p>
          <a:p>
            <a:pPr algn="l"/>
            <a:r>
              <a:rPr lang="en-GB" sz="1800" b="0" i="0" u="none" strike="noStrike" baseline="0" dirty="0">
                <a:latin typeface="Arial" panose="020B0604020202020204" pitchFamily="34" charset="0"/>
              </a:rPr>
              <a:t>Others Comments–</a:t>
            </a:r>
          </a:p>
          <a:p>
            <a:pPr algn="l"/>
            <a:r>
              <a:rPr lang="en-GB" sz="1800" b="0" i="0" u="none" strike="noStrike" baseline="0" dirty="0">
                <a:latin typeface="Arial" panose="020B0604020202020204" pitchFamily="34" charset="0"/>
              </a:rPr>
              <a:t>1. There is a ford crossing upstream of the weir</a:t>
            </a:r>
          </a:p>
          <a:p>
            <a:pPr algn="l"/>
            <a:r>
              <a:rPr lang="en-GB" sz="1800" b="0" i="0" u="none" strike="noStrike" baseline="0" dirty="0">
                <a:latin typeface="Arial" panose="020B0604020202020204" pitchFamily="34" charset="0"/>
              </a:rPr>
              <a:t>2. The banks are protected with bricks. But they are eroding away</a:t>
            </a:r>
            <a:endParaRPr lang="en-GB" dirty="0"/>
          </a:p>
        </p:txBody>
      </p:sp>
      <p:sp>
        <p:nvSpPr>
          <p:cNvPr id="4" name="Slide Number Placeholder 3"/>
          <p:cNvSpPr>
            <a:spLocks noGrp="1"/>
          </p:cNvSpPr>
          <p:nvPr>
            <p:ph type="sldNum" sz="quarter" idx="5"/>
          </p:nvPr>
        </p:nvSpPr>
        <p:spPr/>
        <p:txBody>
          <a:bodyPr/>
          <a:lstStyle/>
          <a:p>
            <a:fld id="{8C62AF37-173F-4266-96B8-6D9BEFC0A8B9}" type="slidenum">
              <a:rPr lang="en-GB" smtClean="0"/>
              <a:t>19</a:t>
            </a:fld>
            <a:endParaRPr lang="en-GB"/>
          </a:p>
        </p:txBody>
      </p:sp>
    </p:spTree>
    <p:extLst>
      <p:ext uri="{BB962C8B-B14F-4D97-AF65-F5344CB8AC3E}">
        <p14:creationId xmlns:p14="http://schemas.microsoft.com/office/powerpoint/2010/main" val="2742035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600"/>
              </a:spcAft>
            </a:pPr>
            <a:r>
              <a:rPr lang="en-GB" sz="1800" dirty="0">
                <a:solidFill>
                  <a:srgbClr val="002B54"/>
                </a:solidFill>
                <a:effectLst/>
                <a:latin typeface="Arial" panose="020B0604020202020204" pitchFamily="34" charset="0"/>
                <a:ea typeface="Times New Roman" panose="02020603050405020304" pitchFamily="18" charset="0"/>
              </a:rPr>
              <a:t>The River Rea, flows in a northerly direction through Birmingham, West Midlands.  It rises at </a:t>
            </a:r>
            <a:r>
              <a:rPr lang="en-GB" sz="1800" dirty="0" err="1">
                <a:solidFill>
                  <a:srgbClr val="002B54"/>
                </a:solidFill>
                <a:effectLst/>
                <a:latin typeface="Arial" panose="020B0604020202020204" pitchFamily="34" charset="0"/>
                <a:ea typeface="Times New Roman" panose="02020603050405020304" pitchFamily="18" charset="0"/>
              </a:rPr>
              <a:t>Waseley</a:t>
            </a:r>
            <a:r>
              <a:rPr lang="en-GB" sz="1800" dirty="0">
                <a:solidFill>
                  <a:srgbClr val="002B54"/>
                </a:solidFill>
                <a:effectLst/>
                <a:latin typeface="Arial" panose="020B0604020202020204" pitchFamily="34" charset="0"/>
                <a:ea typeface="Times New Roman" panose="02020603050405020304" pitchFamily="18" charset="0"/>
              </a:rPr>
              <a:t> Hills and flows north east through Birmingham and joins the River Tame just south of Spaghetti Junction.  Much of the river, as it runs through the City, is culverted and not easily visible.  A number of small streams and brooks feed the river as it makes its way across Birmingham.  First Avenue is located along the corridor defined by the River Rea in the Selly Park area of Birmingham. </a:t>
            </a:r>
          </a:p>
          <a:p>
            <a:pPr algn="just">
              <a:lnSpc>
                <a:spcPct val="115000"/>
              </a:lnSpc>
              <a:spcAft>
                <a:spcPts val="600"/>
              </a:spcAft>
            </a:pPr>
            <a:r>
              <a:rPr lang="en-GB" sz="1800" dirty="0">
                <a:effectLst/>
                <a:latin typeface="Arial" panose="020B0604020202020204" pitchFamily="34"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The waterbody is designated as a Heavily Modified Waterbody for Urbanisation and Flood Protection and is failing to meet good ecological conditions as required by the Water Framework Directive. </a:t>
            </a:r>
            <a:r>
              <a:rPr lang="en-GB" sz="1800" dirty="0">
                <a:solidFill>
                  <a:srgbClr val="002B54"/>
                </a:solidFill>
                <a:effectLst/>
                <a:latin typeface="Arial" panose="020B0604020202020204" pitchFamily="34" charset="0"/>
                <a:ea typeface="Times New Roman" panose="02020603050405020304" pitchFamily="18" charset="0"/>
              </a:rPr>
              <a:t>The ‘Rea source to Bourn Brook’ WFD waterbody (GB104028042510) comprises of 14.036km of length and have a catchment area of 30.229 km2.  </a:t>
            </a:r>
            <a:r>
              <a:rPr lang="en-GB" sz="1800" dirty="0">
                <a:effectLst/>
                <a:latin typeface="Arial" panose="020B0604020202020204" pitchFamily="34" charset="0"/>
                <a:ea typeface="Calibri" panose="020F0502020204030204" pitchFamily="34" charset="0"/>
                <a:cs typeface="Arial" panose="020B0604020202020204" pitchFamily="34" charset="0"/>
              </a:rPr>
              <a:t>The ecological elements which are preventing this water body achieving good ecological potential are Fish, Invertebrates and macrophytes as this water body does not have the range of aquatic ecology that is expected within this type of river.  </a:t>
            </a:r>
            <a:endParaRPr lang="en-GB" dirty="0"/>
          </a:p>
        </p:txBody>
      </p:sp>
      <p:sp>
        <p:nvSpPr>
          <p:cNvPr id="4" name="Slide Number Placeholder 3"/>
          <p:cNvSpPr>
            <a:spLocks noGrp="1"/>
          </p:cNvSpPr>
          <p:nvPr>
            <p:ph type="sldNum" sz="quarter" idx="5"/>
          </p:nvPr>
        </p:nvSpPr>
        <p:spPr/>
        <p:txBody>
          <a:bodyPr/>
          <a:lstStyle/>
          <a:p>
            <a:fld id="{8C62AF37-173F-4266-96B8-6D9BEFC0A8B9}" type="slidenum">
              <a:rPr lang="en-GB" smtClean="0"/>
              <a:t>2</a:t>
            </a:fld>
            <a:endParaRPr lang="en-GB"/>
          </a:p>
        </p:txBody>
      </p:sp>
    </p:spTree>
    <p:extLst>
      <p:ext uri="{BB962C8B-B14F-4D97-AF65-F5344CB8AC3E}">
        <p14:creationId xmlns:p14="http://schemas.microsoft.com/office/powerpoint/2010/main" val="2507486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err="1"/>
              <a:t>Legth</a:t>
            </a:r>
            <a:r>
              <a:rPr lang="en-GB" sz="1200" dirty="0"/>
              <a:t> -</a:t>
            </a:r>
            <a:endParaRPr lang="en-GB" dirty="0"/>
          </a:p>
        </p:txBody>
      </p:sp>
      <p:sp>
        <p:nvSpPr>
          <p:cNvPr id="4" name="Slide Number Placeholder 3"/>
          <p:cNvSpPr>
            <a:spLocks noGrp="1"/>
          </p:cNvSpPr>
          <p:nvPr>
            <p:ph type="sldNum" sz="quarter" idx="5"/>
          </p:nvPr>
        </p:nvSpPr>
        <p:spPr/>
        <p:txBody>
          <a:bodyPr/>
          <a:lstStyle/>
          <a:p>
            <a:fld id="{8C62AF37-173F-4266-96B8-6D9BEFC0A8B9}" type="slidenum">
              <a:rPr lang="en-GB" smtClean="0"/>
              <a:t>20</a:t>
            </a:fld>
            <a:endParaRPr lang="en-GB"/>
          </a:p>
        </p:txBody>
      </p:sp>
    </p:spTree>
    <p:extLst>
      <p:ext uri="{BB962C8B-B14F-4D97-AF65-F5344CB8AC3E}">
        <p14:creationId xmlns:p14="http://schemas.microsoft.com/office/powerpoint/2010/main" val="243858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62AF37-173F-4266-96B8-6D9BEFC0A8B9}" type="slidenum">
              <a:rPr lang="en-GB" smtClean="0"/>
              <a:t>21</a:t>
            </a:fld>
            <a:endParaRPr lang="en-GB"/>
          </a:p>
        </p:txBody>
      </p:sp>
    </p:spTree>
    <p:extLst>
      <p:ext uri="{BB962C8B-B14F-4D97-AF65-F5344CB8AC3E}">
        <p14:creationId xmlns:p14="http://schemas.microsoft.com/office/powerpoint/2010/main" val="2162173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Phase 1</a:t>
            </a:r>
          </a:p>
          <a:p>
            <a:pPr lvl="1"/>
            <a:r>
              <a:rPr lang="en-GB" dirty="0"/>
              <a:t>Compete removal Weir 1 and 2</a:t>
            </a:r>
          </a:p>
          <a:p>
            <a:pPr lvl="1"/>
            <a:r>
              <a:rPr lang="en-GB" dirty="0"/>
              <a:t>Partial removal of weir 3 and 4</a:t>
            </a:r>
          </a:p>
          <a:p>
            <a:pPr lvl="1"/>
            <a:r>
              <a:rPr lang="en-GB" dirty="0"/>
              <a:t>Gravel – 216.9 tonnes</a:t>
            </a:r>
          </a:p>
          <a:p>
            <a:r>
              <a:rPr lang="en-GB" sz="1800" b="1" dirty="0">
                <a:effectLst/>
                <a:highlight>
                  <a:srgbClr val="FFFF00"/>
                </a:highlight>
                <a:latin typeface="Arial" panose="020B0604020202020204" pitchFamily="34" charset="0"/>
                <a:ea typeface="Calibri" panose="020F0502020204030204" pitchFamily="34" charset="0"/>
              </a:rPr>
              <a:t>           £131,518.25</a:t>
            </a:r>
            <a:r>
              <a:rPr lang="en-GB" sz="1800" b="1" dirty="0">
                <a:effectLst/>
                <a:latin typeface="Arial" panose="020B0604020202020204" pitchFamily="34" charset="0"/>
                <a:ea typeface="Calibri" panose="020F0502020204030204" pitchFamily="34" charset="0"/>
              </a:rPr>
              <a:t>  </a:t>
            </a:r>
            <a:endParaRPr lang="en-GB" dirty="0"/>
          </a:p>
          <a:p>
            <a:endParaRPr lang="en-GB" dirty="0"/>
          </a:p>
          <a:p>
            <a:r>
              <a:rPr lang="en-GB" dirty="0"/>
              <a:t>Phase 2</a:t>
            </a:r>
          </a:p>
          <a:p>
            <a:pPr lvl="1"/>
            <a:r>
              <a:rPr lang="en-GB" dirty="0"/>
              <a:t>Remove rest of weir 3 and 4</a:t>
            </a:r>
          </a:p>
          <a:p>
            <a:pPr lvl="1"/>
            <a:r>
              <a:rPr lang="en-GB" dirty="0"/>
              <a:t>Gabion removal and replacement with </a:t>
            </a:r>
            <a:r>
              <a:rPr lang="en-GB" dirty="0" err="1"/>
              <a:t>blockstones</a:t>
            </a:r>
            <a:endParaRPr lang="en-GB" sz="1800" dirty="0">
              <a:effectLst/>
              <a:latin typeface="Calibri" panose="020F0502020204030204" pitchFamily="34" charset="0"/>
            </a:endParaRPr>
          </a:p>
          <a:p>
            <a:pPr lvl="1"/>
            <a:r>
              <a:rPr lang="en-GB" sz="1800" b="1" dirty="0">
                <a:effectLst/>
                <a:highlight>
                  <a:srgbClr val="FFFF00"/>
                </a:highlight>
                <a:latin typeface="Calibri" panose="020F0502020204030204" pitchFamily="34" charset="0"/>
                <a:ea typeface="Calibri" panose="020F0502020204030204" pitchFamily="34" charset="0"/>
              </a:rPr>
              <a:t>£62,074.88</a:t>
            </a:r>
            <a:endParaRPr lang="en-GB" b="1" dirty="0">
              <a:highlight>
                <a:srgbClr val="FFFF00"/>
              </a:highlight>
            </a:endParaRPr>
          </a:p>
          <a:p>
            <a:endParaRPr lang="en-GB" dirty="0"/>
          </a:p>
        </p:txBody>
      </p:sp>
      <p:sp>
        <p:nvSpPr>
          <p:cNvPr id="4" name="Slide Number Placeholder 3"/>
          <p:cNvSpPr>
            <a:spLocks noGrp="1"/>
          </p:cNvSpPr>
          <p:nvPr>
            <p:ph type="sldNum" sz="quarter" idx="5"/>
          </p:nvPr>
        </p:nvSpPr>
        <p:spPr/>
        <p:txBody>
          <a:bodyPr/>
          <a:lstStyle/>
          <a:p>
            <a:fld id="{8C62AF37-173F-4266-96B8-6D9BEFC0A8B9}" type="slidenum">
              <a:rPr lang="en-GB" smtClean="0"/>
              <a:t>22</a:t>
            </a:fld>
            <a:endParaRPr lang="en-GB"/>
          </a:p>
        </p:txBody>
      </p:sp>
    </p:spTree>
    <p:extLst>
      <p:ext uri="{BB962C8B-B14F-4D97-AF65-F5344CB8AC3E}">
        <p14:creationId xmlns:p14="http://schemas.microsoft.com/office/powerpoint/2010/main" val="1653153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GB" sz="1800" dirty="0">
                <a:effectLst/>
                <a:latin typeface="Arial" panose="020B0604020202020204" pitchFamily="34" charset="0"/>
                <a:ea typeface="Arial" panose="020B0604020202020204" pitchFamily="34" charset="0"/>
                <a:cs typeface="Arial" panose="020B0604020202020204" pitchFamily="34" charset="0"/>
              </a:rPr>
              <a:t>Many reaches of River Rea had been modified (re-aligned and straightened and weirs had been put in place) in the past. </a:t>
            </a:r>
            <a:r>
              <a:rPr lang="en-GB" sz="1800" dirty="0">
                <a:effectLst/>
                <a:latin typeface="Arial" panose="020B0604020202020204" pitchFamily="34" charset="0"/>
                <a:ea typeface="Calibri" panose="020F0502020204030204" pitchFamily="34" charset="0"/>
                <a:cs typeface="Arial" panose="020B0604020202020204" pitchFamily="34" charset="0"/>
              </a:rPr>
              <a:t>There are a number of weirs present in this waterbody and they act as barriers to species migration and also prevents sediment continuity.</a:t>
            </a:r>
          </a:p>
          <a:p>
            <a:pPr algn="just">
              <a:lnSpc>
                <a:spcPct val="115000"/>
              </a:lnSpc>
              <a:spcAft>
                <a:spcPts val="10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GB" sz="1800" dirty="0">
                <a:effectLst/>
                <a:latin typeface="Arial" panose="020B0604020202020204" pitchFamily="34" charset="0"/>
                <a:ea typeface="Calibri" panose="020F0502020204030204" pitchFamily="34" charset="0"/>
              </a:rPr>
              <a:t>Regardless of the heavily modified nature of this water body, this reach has got a variety of substrate types (cobbles, pebbles &amp; fine gravels) present in the channel, and it provides riffles and pools in many places.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a:lnSpc>
                <a:spcPts val="1300"/>
              </a:lnSpc>
              <a:spcBef>
                <a:spcPts val="850"/>
              </a:spcBef>
              <a:spcAft>
                <a:spcPts val="850"/>
              </a:spcAft>
            </a:pPr>
            <a:endParaRPr lang="en-GB" sz="1800" dirty="0">
              <a:effectLst/>
              <a:latin typeface="Arial" panose="020B0604020202020204" pitchFamily="34" charset="0"/>
              <a:ea typeface="Calibri" panose="020F0502020204030204" pitchFamily="34" charset="0"/>
            </a:endParaRPr>
          </a:p>
          <a:p>
            <a:pPr>
              <a:lnSpc>
                <a:spcPts val="1300"/>
              </a:lnSpc>
              <a:spcBef>
                <a:spcPts val="850"/>
              </a:spcBef>
              <a:spcAft>
                <a:spcPts val="850"/>
              </a:spcAft>
            </a:pPr>
            <a:r>
              <a:rPr lang="en-GB" sz="1800" dirty="0">
                <a:effectLst/>
                <a:latin typeface="Arial" panose="020B0604020202020204" pitchFamily="34" charset="0"/>
                <a:ea typeface="Calibri" panose="020F0502020204030204" pitchFamily="34" charset="0"/>
              </a:rPr>
              <a:t>There are four weirs in the First Avenue Area. </a:t>
            </a:r>
            <a:endParaRPr lang="en-GB" sz="1800" dirty="0">
              <a:effectLst/>
              <a:latin typeface="Times New Roman" panose="02020603050405020304" pitchFamily="18" charset="0"/>
              <a:ea typeface="MS Mincho" panose="02020609040205080304" pitchFamily="49" charset="-128"/>
            </a:endParaRPr>
          </a:p>
        </p:txBody>
      </p:sp>
      <p:sp>
        <p:nvSpPr>
          <p:cNvPr id="4" name="Slide Number Placeholder 3"/>
          <p:cNvSpPr>
            <a:spLocks noGrp="1"/>
          </p:cNvSpPr>
          <p:nvPr>
            <p:ph type="sldNum" sz="quarter" idx="5"/>
          </p:nvPr>
        </p:nvSpPr>
        <p:spPr/>
        <p:txBody>
          <a:bodyPr/>
          <a:lstStyle/>
          <a:p>
            <a:fld id="{8C62AF37-173F-4266-96B8-6D9BEFC0A8B9}" type="slidenum">
              <a:rPr lang="en-GB" smtClean="0"/>
              <a:t>3</a:t>
            </a:fld>
            <a:endParaRPr lang="en-GB"/>
          </a:p>
        </p:txBody>
      </p:sp>
    </p:spTree>
    <p:extLst>
      <p:ext uri="{BB962C8B-B14F-4D97-AF65-F5344CB8AC3E}">
        <p14:creationId xmlns:p14="http://schemas.microsoft.com/office/powerpoint/2010/main" val="4232460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Weir removal works were separated from the FAS work and delivered in partnership with BCC</a:t>
            </a:r>
          </a:p>
        </p:txBody>
      </p:sp>
      <p:sp>
        <p:nvSpPr>
          <p:cNvPr id="4" name="Slide Number Placeholder 3"/>
          <p:cNvSpPr>
            <a:spLocks noGrp="1"/>
          </p:cNvSpPr>
          <p:nvPr>
            <p:ph type="sldNum" sz="quarter" idx="5"/>
          </p:nvPr>
        </p:nvSpPr>
        <p:spPr/>
        <p:txBody>
          <a:bodyPr/>
          <a:lstStyle/>
          <a:p>
            <a:fld id="{8C62AF37-173F-4266-96B8-6D9BEFC0A8B9}" type="slidenum">
              <a:rPr lang="en-GB" smtClean="0"/>
              <a:t>4</a:t>
            </a:fld>
            <a:endParaRPr lang="en-GB"/>
          </a:p>
        </p:txBody>
      </p:sp>
    </p:spTree>
    <p:extLst>
      <p:ext uri="{BB962C8B-B14F-4D97-AF65-F5344CB8AC3E}">
        <p14:creationId xmlns:p14="http://schemas.microsoft.com/office/powerpoint/2010/main" val="119925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62AF37-173F-4266-96B8-6D9BEFC0A8B9}" type="slidenum">
              <a:rPr lang="en-GB" smtClean="0"/>
              <a:t>5</a:t>
            </a:fld>
            <a:endParaRPr lang="en-GB"/>
          </a:p>
        </p:txBody>
      </p:sp>
    </p:spTree>
    <p:extLst>
      <p:ext uri="{BB962C8B-B14F-4D97-AF65-F5344CB8AC3E}">
        <p14:creationId xmlns:p14="http://schemas.microsoft.com/office/powerpoint/2010/main" val="3401936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Distance from first weir to fourth weir is 550m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8C62AF37-173F-4266-96B8-6D9BEFC0A8B9}" type="slidenum">
              <a:rPr lang="en-GB" smtClean="0"/>
              <a:t>6</a:t>
            </a:fld>
            <a:endParaRPr lang="en-GB"/>
          </a:p>
        </p:txBody>
      </p:sp>
    </p:spTree>
    <p:extLst>
      <p:ext uri="{BB962C8B-B14F-4D97-AF65-F5344CB8AC3E}">
        <p14:creationId xmlns:p14="http://schemas.microsoft.com/office/powerpoint/2010/main" val="1544797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62AF37-173F-4266-96B8-6D9BEFC0A8B9}" type="slidenum">
              <a:rPr lang="en-GB" smtClean="0"/>
              <a:t>7</a:t>
            </a:fld>
            <a:endParaRPr lang="en-GB"/>
          </a:p>
        </p:txBody>
      </p:sp>
    </p:spTree>
    <p:extLst>
      <p:ext uri="{BB962C8B-B14F-4D97-AF65-F5344CB8AC3E}">
        <p14:creationId xmlns:p14="http://schemas.microsoft.com/office/powerpoint/2010/main" val="1728626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62AF37-173F-4266-96B8-6D9BEFC0A8B9}" type="slidenum">
              <a:rPr lang="en-GB" smtClean="0"/>
              <a:t>8</a:t>
            </a:fld>
            <a:endParaRPr lang="en-GB"/>
          </a:p>
        </p:txBody>
      </p:sp>
    </p:spTree>
    <p:extLst>
      <p:ext uri="{BB962C8B-B14F-4D97-AF65-F5344CB8AC3E}">
        <p14:creationId xmlns:p14="http://schemas.microsoft.com/office/powerpoint/2010/main" val="3403644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T</a:t>
            </a:r>
            <a:r>
              <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he embankment through the park confines flows within channel during higher than </a:t>
            </a:r>
            <a:r>
              <a:rPr lang="en-GB" sz="12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bankfull</a:t>
            </a:r>
            <a:r>
              <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floods. During high flows (well above a QMED discharge), the embankment therefore increases the risk of channel scour. </a:t>
            </a:r>
          </a:p>
          <a:p>
            <a:pPr marL="285750" indent="-285750" algn="just">
              <a:buFont typeface="Arial" panose="020B0604020202020204" pitchFamily="34" charset="0"/>
              <a:buChar char="•"/>
            </a:pPr>
            <a:r>
              <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Removing the embankment would significantly reduce erosive forces during extreme flows because flows greater than QMED would spill into the park. But it would inundate the floodplain to a depth of c. 0.3-0.5m, with floodplain velocities up to max 1.5m/s, and this would occur every couple of years on average.</a:t>
            </a:r>
          </a:p>
          <a:p>
            <a:pPr marL="285750" indent="-285750">
              <a:buFont typeface="Arial" panose="020B0604020202020204" pitchFamily="34" charset="0"/>
              <a:buChar char="•"/>
            </a:pP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I</a:t>
            </a:r>
            <a:r>
              <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 the channel morphology of the reach near the houses, the channel is likely to remain fairly stable.  This reach is a little wider than the reaches next to the embankment. The narrowing may be the result of the weirs causing a backwater effect that reduces slope and therefore erosive energy, but this needs further investigation. </a:t>
            </a:r>
          </a:p>
          <a:p>
            <a:pPr marL="285750" indent="-285750">
              <a:buFont typeface="Arial" panose="020B0604020202020204" pitchFamily="34" charset="0"/>
              <a:buChar char="•"/>
            </a:pPr>
            <a:r>
              <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reach with the gabions unsurprisingly experiences high velocities and boundary shear stresses.</a:t>
            </a:r>
          </a:p>
          <a:p>
            <a:pPr marL="285750" indent="-285750">
              <a:buFont typeface="Arial" panose="020B0604020202020204" pitchFamily="34" charset="0"/>
              <a:buChar char="•"/>
            </a:pPr>
            <a:r>
              <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Need something that can resist velocities of at least 3.2m/s, and given the turbulence at the edges of channels there would be significant change</a:t>
            </a:r>
          </a:p>
          <a:p>
            <a:endParaRPr lang="en-GB" dirty="0"/>
          </a:p>
        </p:txBody>
      </p:sp>
      <p:sp>
        <p:nvSpPr>
          <p:cNvPr id="4" name="Slide Number Placeholder 3"/>
          <p:cNvSpPr>
            <a:spLocks noGrp="1"/>
          </p:cNvSpPr>
          <p:nvPr>
            <p:ph type="sldNum" sz="quarter" idx="5"/>
          </p:nvPr>
        </p:nvSpPr>
        <p:spPr/>
        <p:txBody>
          <a:bodyPr/>
          <a:lstStyle/>
          <a:p>
            <a:fld id="{8C62AF37-173F-4266-96B8-6D9BEFC0A8B9}" type="slidenum">
              <a:rPr lang="en-GB" smtClean="0"/>
              <a:t>9</a:t>
            </a:fld>
            <a:endParaRPr lang="en-GB"/>
          </a:p>
        </p:txBody>
      </p:sp>
    </p:spTree>
    <p:extLst>
      <p:ext uri="{BB962C8B-B14F-4D97-AF65-F5344CB8AC3E}">
        <p14:creationId xmlns:p14="http://schemas.microsoft.com/office/powerpoint/2010/main" val="1444257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grey 2">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ey tint">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pic>
        <p:nvPicPr>
          <p:cNvPr id="3" name="Picture 2" descr="Grey Roundel Big TINT.jpg"/>
          <p:cNvPicPr>
            <a:picLocks/>
          </p:cNvPicPr>
          <p:nvPr userDrawn="1"/>
        </p:nvPicPr>
        <p:blipFill>
          <a:blip r:embed="rId3" cstate="print"/>
          <a:stretch>
            <a:fillRect/>
          </a:stretch>
        </p:blipFill>
        <p:spPr>
          <a:xfrm>
            <a:off x="0" y="0"/>
            <a:ext cx="9195450" cy="6858000"/>
          </a:xfrm>
          <a:prstGeom prst="rect">
            <a:avLst/>
          </a:prstGeom>
        </p:spPr>
      </p:pic>
      <p:sp>
        <p:nvSpPr>
          <p:cNvPr id="4" name="Title 1"/>
          <p:cNvSpPr>
            <a:spLocks noGrp="1"/>
          </p:cNvSpPr>
          <p:nvPr>
            <p:ph type="ctrTitle" hasCustomPrompt="1"/>
          </p:nvPr>
        </p:nvSpPr>
        <p:spPr>
          <a:xfrm>
            <a:off x="468000" y="1700808"/>
            <a:ext cx="8208000" cy="1151084"/>
          </a:xfrm>
        </p:spPr>
        <p:txBody>
          <a:bodyPr anchor="t">
            <a:spAutoFit/>
          </a:bodyPr>
          <a:lstStyle>
            <a:lvl1pPr marL="0" indent="0">
              <a:lnSpc>
                <a:spcPct val="85000"/>
              </a:lnSpc>
              <a:defRPr sz="4400" b="1" baseline="0">
                <a:solidFill>
                  <a:schemeClr val="tx2"/>
                </a:solidFill>
              </a:defRPr>
            </a:lvl1pPr>
          </a:lstStyle>
          <a:p>
            <a:r>
              <a:rPr lang="en-US" dirty="0"/>
              <a:t>Click to edit Master </a:t>
            </a:r>
            <a:br>
              <a:rPr lang="en-US" dirty="0"/>
            </a:br>
            <a:r>
              <a:rPr lang="en-US" dirty="0"/>
              <a:t>title style</a:t>
            </a:r>
            <a:endParaRPr lang="en-GB" dirty="0"/>
          </a:p>
        </p:txBody>
      </p:sp>
      <p:sp>
        <p:nvSpPr>
          <p:cNvPr id="5" name="Subtitle 2"/>
          <p:cNvSpPr>
            <a:spLocks noGrp="1"/>
          </p:cNvSpPr>
          <p:nvPr>
            <p:ph type="subTitle" idx="1"/>
          </p:nvPr>
        </p:nvSpPr>
        <p:spPr>
          <a:xfrm>
            <a:off x="468000" y="2995908"/>
            <a:ext cx="8208000" cy="292388"/>
          </a:xfrm>
        </p:spPr>
        <p:txBody>
          <a:bodyPr>
            <a:spAutoFit/>
          </a:bodyPr>
          <a:lstStyle>
            <a:lvl1pPr marL="0" indent="0" algn="l">
              <a:buNone/>
              <a:defRPr sz="200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6" name="Title 1"/>
          <p:cNvSpPr txBox="1">
            <a:spLocks/>
          </p:cNvSpPr>
          <p:nvPr userDrawn="1"/>
        </p:nvSpPr>
        <p:spPr bwMode="auto">
          <a:xfrm>
            <a:off x="468000" y="1700808"/>
            <a:ext cx="8208000" cy="115108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85000"/>
              </a:lnSpc>
              <a:spcBef>
                <a:spcPct val="0"/>
              </a:spcBef>
              <a:spcAft>
                <a:spcPct val="0"/>
              </a:spcAft>
              <a:buFont typeface="Arial" charset="0"/>
              <a:buNone/>
              <a:defRPr sz="4400" b="1" kern="1200" baseline="0">
                <a:solidFill>
                  <a:schemeClr val="bg1"/>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pPr marL="0" marR="0" lvl="0" indent="0" algn="l" defTabSz="914400" rtl="0" eaLnBrk="1" fontAlgn="base" latinLnBrk="0" hangingPunct="1">
              <a:lnSpc>
                <a:spcPct val="85000"/>
              </a:lnSpc>
              <a:spcBef>
                <a:spcPct val="0"/>
              </a:spcBef>
              <a:spcAft>
                <a:spcPct val="0"/>
              </a:spcAft>
              <a:buClrTx/>
              <a:buSzTx/>
              <a:buFont typeface="Arial" charset="0"/>
              <a:buNone/>
              <a:tabLst/>
              <a:defRPr/>
            </a:pPr>
            <a:r>
              <a:rPr kumimoji="0" lang="en-US" sz="4400" b="1" i="0" u="none" strike="noStrike" kern="1200" cap="none" spc="0" normalizeH="0" baseline="0" noProof="0">
                <a:ln>
                  <a:noFill/>
                </a:ln>
                <a:solidFill>
                  <a:srgbClr val="FFFFFF"/>
                </a:solidFill>
                <a:effectLst/>
                <a:uLnTx/>
                <a:uFillTx/>
                <a:latin typeface="Arial"/>
                <a:ea typeface="+mj-ea"/>
                <a:cs typeface="+mj-cs"/>
              </a:rPr>
              <a:t>Click to edit Master </a:t>
            </a:r>
            <a:br>
              <a:rPr kumimoji="0" lang="en-US" sz="4400" b="1" i="0" u="none" strike="noStrike" kern="1200" cap="none" spc="0" normalizeH="0" baseline="0" noProof="0">
                <a:ln>
                  <a:noFill/>
                </a:ln>
                <a:solidFill>
                  <a:srgbClr val="FFFFFF"/>
                </a:solidFill>
                <a:effectLst/>
                <a:uLnTx/>
                <a:uFillTx/>
                <a:latin typeface="Arial"/>
                <a:ea typeface="+mj-ea"/>
                <a:cs typeface="+mj-cs"/>
              </a:rPr>
            </a:br>
            <a:r>
              <a:rPr kumimoji="0" lang="en-US" sz="4400" b="1" i="0" u="none" strike="noStrike" kern="1200" cap="none" spc="0" normalizeH="0" baseline="0" noProof="0">
                <a:ln>
                  <a:noFill/>
                </a:ln>
                <a:solidFill>
                  <a:srgbClr val="FFFFFF"/>
                </a:solidFill>
                <a:effectLst/>
                <a:uLnTx/>
                <a:uFillTx/>
                <a:latin typeface="Arial"/>
                <a:ea typeface="+mj-ea"/>
                <a:cs typeface="+mj-cs"/>
              </a:rPr>
              <a:t>title style</a:t>
            </a:r>
            <a:endParaRPr kumimoji="0" lang="en-GB" sz="4400" b="1" i="0" u="none" strike="noStrike" kern="1200" cap="none" spc="0" normalizeH="0" baseline="0" noProof="0" dirty="0">
              <a:ln>
                <a:noFill/>
              </a:ln>
              <a:solidFill>
                <a:srgbClr val="FFFFFF"/>
              </a:solidFill>
              <a:effectLst/>
              <a:uLnTx/>
              <a:uFillTx/>
              <a:latin typeface="Arial"/>
              <a:ea typeface="+mj-ea"/>
              <a:cs typeface="+mj-cs"/>
            </a:endParaRPr>
          </a:p>
        </p:txBody>
      </p:sp>
      <p:sp>
        <p:nvSpPr>
          <p:cNvPr id="7" name="Subtitle 2"/>
          <p:cNvSpPr txBox="1">
            <a:spLocks/>
          </p:cNvSpPr>
          <p:nvPr userDrawn="1"/>
        </p:nvSpPr>
        <p:spPr bwMode="auto">
          <a:xfrm>
            <a:off x="468000" y="2995908"/>
            <a:ext cx="8208000" cy="2923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95000"/>
              </a:lnSpc>
              <a:spcBef>
                <a:spcPct val="20000"/>
              </a:spcBef>
              <a:spcAft>
                <a:spcPct val="0"/>
              </a:spcAft>
              <a:buFont typeface="Arial" panose="020B0604020202020204" pitchFamily="34" charset="0"/>
              <a:buNone/>
              <a:defRPr sz="2000" kern="1200" baseline="0">
                <a:solidFill>
                  <a:schemeClr val="bg1"/>
                </a:solidFill>
                <a:latin typeface="+mn-lt"/>
                <a:ea typeface="+mn-ea"/>
                <a:cs typeface="+mn-cs"/>
              </a:defRPr>
            </a:lvl1pPr>
            <a:lvl2pPr marL="457200" indent="0" algn="ctr" rtl="0" eaLnBrk="1" fontAlgn="base" hangingPunct="1">
              <a:lnSpc>
                <a:spcPct val="95000"/>
              </a:lnSpc>
              <a:spcBef>
                <a:spcPct val="20000"/>
              </a:spcBef>
              <a:spcAft>
                <a:spcPct val="0"/>
              </a:spcAft>
              <a:buFont typeface="Arial" panose="020B0604020202020204" pitchFamily="34" charset="0"/>
              <a:buNone/>
              <a:defRPr sz="2400" kern="1200" baseline="0">
                <a:solidFill>
                  <a:schemeClr val="tx1">
                    <a:tint val="75000"/>
                  </a:schemeClr>
                </a:solidFill>
                <a:latin typeface="+mn-lt"/>
                <a:ea typeface="+mn-ea"/>
                <a:cs typeface="+mn-cs"/>
              </a:defRPr>
            </a:lvl2pPr>
            <a:lvl3pPr marL="914400" indent="0" algn="ctr" rtl="0" eaLnBrk="1" fontAlgn="base" hangingPunct="1">
              <a:lnSpc>
                <a:spcPct val="95000"/>
              </a:lnSpc>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1" fontAlgn="base" hangingPunct="1">
              <a:lnSpc>
                <a:spcPct val="95000"/>
              </a:lnSpc>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1" fontAlgn="base" hangingPunct="1">
              <a:lnSpc>
                <a:spcPct val="95000"/>
              </a:lnSpc>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95000"/>
              </a:lnSpc>
              <a:spcBef>
                <a:spcPct val="20000"/>
              </a:spcBef>
              <a:spcAft>
                <a:spcPct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Arial"/>
                <a:ea typeface="+mn-ea"/>
                <a:cs typeface="+mn-cs"/>
              </a:rPr>
              <a:t>Click to edit Master subtitle style</a:t>
            </a: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6" name="Title 1"/>
          <p:cNvSpPr txBox="1">
            <a:spLocks/>
          </p:cNvSpPr>
          <p:nvPr userDrawn="1"/>
        </p:nvSpPr>
        <p:spPr bwMode="auto">
          <a:xfrm>
            <a:off x="468000" y="1700808"/>
            <a:ext cx="8208000" cy="115108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85000"/>
              </a:lnSpc>
              <a:spcBef>
                <a:spcPct val="0"/>
              </a:spcBef>
              <a:spcAft>
                <a:spcPct val="0"/>
              </a:spcAft>
              <a:buFont typeface="Arial" charset="0"/>
              <a:buNone/>
              <a:defRPr sz="4400" b="1" kern="1200" baseline="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pPr marL="0" marR="0" lvl="0" indent="0" algn="l" defTabSz="914400" rtl="0" eaLnBrk="1" fontAlgn="base" latinLnBrk="0" hangingPunct="1">
              <a:lnSpc>
                <a:spcPct val="85000"/>
              </a:lnSpc>
              <a:spcBef>
                <a:spcPct val="0"/>
              </a:spcBef>
              <a:spcAft>
                <a:spcPct val="0"/>
              </a:spcAft>
              <a:buClrTx/>
              <a:buSzTx/>
              <a:buFont typeface="Arial" charset="0"/>
              <a:buNone/>
              <a:tabLst/>
              <a:defRPr/>
            </a:pPr>
            <a:r>
              <a:rPr kumimoji="0" lang="en-US" sz="4400" b="1" i="0" u="none" strike="noStrike" kern="1200" cap="none" spc="0" normalizeH="0" baseline="0" noProof="0">
                <a:ln>
                  <a:noFill/>
                </a:ln>
                <a:solidFill>
                  <a:srgbClr val="00AF41"/>
                </a:solidFill>
                <a:effectLst/>
                <a:uLnTx/>
                <a:uFillTx/>
                <a:latin typeface="Arial"/>
                <a:ea typeface="+mj-ea"/>
                <a:cs typeface="+mj-cs"/>
              </a:rPr>
              <a:t>Click to edit Master </a:t>
            </a:r>
            <a:br>
              <a:rPr kumimoji="0" lang="en-US" sz="4400" b="1" i="0" u="none" strike="noStrike" kern="1200" cap="none" spc="0" normalizeH="0" baseline="0" noProof="0">
                <a:ln>
                  <a:noFill/>
                </a:ln>
                <a:solidFill>
                  <a:srgbClr val="00AF41"/>
                </a:solidFill>
                <a:effectLst/>
                <a:uLnTx/>
                <a:uFillTx/>
                <a:latin typeface="Arial"/>
                <a:ea typeface="+mj-ea"/>
                <a:cs typeface="+mj-cs"/>
              </a:rPr>
            </a:br>
            <a:r>
              <a:rPr kumimoji="0" lang="en-US" sz="4400" b="1" i="0" u="none" strike="noStrike" kern="1200" cap="none" spc="0" normalizeH="0" baseline="0" noProof="0">
                <a:ln>
                  <a:noFill/>
                </a:ln>
                <a:solidFill>
                  <a:srgbClr val="00AF41"/>
                </a:solidFill>
                <a:effectLst/>
                <a:uLnTx/>
                <a:uFillTx/>
                <a:latin typeface="Arial"/>
                <a:ea typeface="+mj-ea"/>
                <a:cs typeface="+mj-cs"/>
              </a:rPr>
              <a:t>title style</a:t>
            </a:r>
            <a:endParaRPr kumimoji="0" lang="en-GB" sz="4400" b="1" i="0" u="none" strike="noStrike" kern="1200" cap="none" spc="0" normalizeH="0" baseline="0" noProof="0" dirty="0">
              <a:ln>
                <a:noFill/>
              </a:ln>
              <a:solidFill>
                <a:srgbClr val="00AF41"/>
              </a:solidFill>
              <a:effectLst/>
              <a:uLnTx/>
              <a:uFillTx/>
              <a:latin typeface="Arial"/>
              <a:ea typeface="+mj-ea"/>
              <a:cs typeface="+mj-cs"/>
            </a:endParaRPr>
          </a:p>
        </p:txBody>
      </p:sp>
      <p:sp>
        <p:nvSpPr>
          <p:cNvPr id="7" name="Subtitle 2"/>
          <p:cNvSpPr txBox="1">
            <a:spLocks/>
          </p:cNvSpPr>
          <p:nvPr userDrawn="1"/>
        </p:nvSpPr>
        <p:spPr bwMode="auto">
          <a:xfrm>
            <a:off x="468000" y="2995908"/>
            <a:ext cx="8208000" cy="2923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95000"/>
              </a:lnSpc>
              <a:spcBef>
                <a:spcPct val="20000"/>
              </a:spcBef>
              <a:spcAft>
                <a:spcPct val="0"/>
              </a:spcAft>
              <a:buFont typeface="Arial" panose="020B0604020202020204" pitchFamily="34" charset="0"/>
              <a:buNone/>
              <a:defRPr sz="2000" kern="1200" baseline="0">
                <a:solidFill>
                  <a:schemeClr val="accent6"/>
                </a:solidFill>
                <a:latin typeface="+mn-lt"/>
                <a:ea typeface="+mn-ea"/>
                <a:cs typeface="+mn-cs"/>
              </a:defRPr>
            </a:lvl1pPr>
            <a:lvl2pPr marL="457200" indent="0" algn="ctr" rtl="0" eaLnBrk="1" fontAlgn="base" hangingPunct="1">
              <a:lnSpc>
                <a:spcPct val="95000"/>
              </a:lnSpc>
              <a:spcBef>
                <a:spcPct val="20000"/>
              </a:spcBef>
              <a:spcAft>
                <a:spcPct val="0"/>
              </a:spcAft>
              <a:buFont typeface="Arial" panose="020B0604020202020204" pitchFamily="34" charset="0"/>
              <a:buNone/>
              <a:defRPr sz="2400" kern="1200" baseline="0">
                <a:solidFill>
                  <a:schemeClr val="tx1">
                    <a:tint val="75000"/>
                  </a:schemeClr>
                </a:solidFill>
                <a:latin typeface="+mn-lt"/>
                <a:ea typeface="+mn-ea"/>
                <a:cs typeface="+mn-cs"/>
              </a:defRPr>
            </a:lvl2pPr>
            <a:lvl3pPr marL="914400" indent="0" algn="ctr" rtl="0" eaLnBrk="1" fontAlgn="base" hangingPunct="1">
              <a:lnSpc>
                <a:spcPct val="95000"/>
              </a:lnSpc>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1" fontAlgn="base" hangingPunct="1">
              <a:lnSpc>
                <a:spcPct val="95000"/>
              </a:lnSpc>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1" fontAlgn="base" hangingPunct="1">
              <a:lnSpc>
                <a:spcPct val="95000"/>
              </a:lnSpc>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95000"/>
              </a:lnSpc>
              <a:spcBef>
                <a:spcPct val="20000"/>
              </a:spcBef>
              <a:spcAft>
                <a:spcPct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tx1"/>
                </a:solidFill>
                <a:effectLst/>
                <a:uLnTx/>
                <a:uFillTx/>
                <a:latin typeface="Arial"/>
                <a:ea typeface="+mn-ea"/>
                <a:cs typeface="+mn-cs"/>
              </a:rPr>
              <a:t>Click to edit Master subtitle style</a:t>
            </a:r>
            <a:endParaRPr kumimoji="0" lang="en-US" sz="2000" b="0" i="0" u="none" strike="noStrike" kern="1200" cap="none" spc="0" normalizeH="0" baseline="0" noProof="0" dirty="0">
              <a:ln>
                <a:noFill/>
              </a:ln>
              <a:solidFill>
                <a:schemeClr val="tx1"/>
              </a:solidFill>
              <a:effectLst/>
              <a:uLnTx/>
              <a:uFillTx/>
              <a:latin typeface="Arial"/>
              <a:ea typeface="+mn-ea"/>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rgbClr val="FFFFFF"/>
                </a:solidFill>
              </a:defRPr>
            </a:lvl1pPr>
          </a:lstStyle>
          <a:p>
            <a:r>
              <a:rPr lang="en-US"/>
              <a:t>Click to edit Master title style</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bg1"/>
                </a:solidFill>
              </a:defRPr>
            </a:lvl1pPr>
          </a:lstStyle>
          <a:p>
            <a:pPr>
              <a:defRPr/>
            </a:pPr>
            <a:fld id="{E8F3BDA7-BDC6-41F6-9669-CF469B298DB8}" type="datetime1">
              <a:rPr lang="en-GB" smtClean="0"/>
              <a:pPr>
                <a:defRPr/>
              </a:pPr>
              <a:t>16/05/2023</a:t>
            </a:fld>
            <a:endParaRPr lang="en-GB" dirty="0"/>
          </a:p>
        </p:txBody>
      </p:sp>
      <p:sp>
        <p:nvSpPr>
          <p:cNvPr id="6" name="Slide Number Placeholder 5"/>
          <p:cNvSpPr>
            <a:spLocks noGrp="1"/>
          </p:cNvSpPr>
          <p:nvPr>
            <p:ph type="sldNum" sz="quarter" idx="11"/>
          </p:nvPr>
        </p:nvSpPr>
        <p:spPr>
          <a:xfrm>
            <a:off x="468313" y="6196013"/>
            <a:ext cx="388937" cy="387350"/>
          </a:xfrm>
        </p:spPr>
        <p:txBody>
          <a:bodyPr/>
          <a:lstStyle>
            <a:lvl1pPr>
              <a:defRPr>
                <a:solidFill>
                  <a:schemeClr val="bg1"/>
                </a:solidFill>
              </a:defRPr>
            </a:lvl1pPr>
          </a:lstStyle>
          <a:p>
            <a:pPr>
              <a:defRPr/>
            </a:pPr>
            <a:fld id="{064674CA-76BF-4A0C-AB17-8B5FF3054F52}" type="slidenum">
              <a:rPr lang="en-GB" smtClean="0"/>
              <a:pPr>
                <a:defRPr/>
              </a:pPr>
              <a:t>‹#›</a:t>
            </a:fld>
            <a:endParaRPr lang="en-GB" dirty="0"/>
          </a:p>
        </p:txBody>
      </p:sp>
      <p:sp>
        <p:nvSpPr>
          <p:cNvPr id="7" name="Text Placeholder 2"/>
          <p:cNvSpPr>
            <a:spLocks noGrp="1"/>
          </p:cNvSpPr>
          <p:nvPr>
            <p:ph idx="1"/>
          </p:nvPr>
        </p:nvSpPr>
        <p:spPr bwMode="auto">
          <a:xfrm>
            <a:off x="468313" y="1700808"/>
            <a:ext cx="8207375"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bg1"/>
                </a:solidFill>
              </a:defRPr>
            </a:lvl1pPr>
            <a:lvl2pPr>
              <a:defRPr>
                <a:solidFill>
                  <a:schemeClr val="bg1"/>
                </a:solidFill>
              </a:defRPr>
            </a:lvl2pPr>
            <a:lvl4pPr>
              <a:defRPr>
                <a:solidFill>
                  <a:schemeClr val="bg1"/>
                </a:solidFill>
              </a:defRPr>
            </a:lvl4pPr>
          </a:lstStyle>
          <a:p>
            <a:pPr lvl="0"/>
            <a:r>
              <a:rPr lang="en-US"/>
              <a:t>Click to edit Master text styles</a:t>
            </a:r>
          </a:p>
          <a:p>
            <a:pPr lvl="1"/>
            <a:r>
              <a:rPr lang="en-US"/>
              <a:t>Second level</a:t>
            </a:r>
          </a:p>
          <a:p>
            <a:pPr lvl="2"/>
            <a:r>
              <a:rPr lang="en-US"/>
              <a:t>Third level</a:t>
            </a:r>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bg1"/>
                </a:solidFill>
              </a:defRPr>
            </a:lvl1pPr>
          </a:lstStyle>
          <a:p>
            <a:pPr>
              <a:defRPr/>
            </a:pPr>
            <a:fld id="{37295B5A-DBFF-4868-9A24-AC57907D57F2}" type="datetime1">
              <a:rPr lang="en-GB" smtClean="0"/>
              <a:pPr>
                <a:defRPr/>
              </a:pPr>
              <a:t>16/05/2023</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bg1"/>
                </a:solidFill>
              </a:defRPr>
            </a:lvl1pPr>
          </a:lstStyle>
          <a:p>
            <a:pPr>
              <a:defRPr/>
            </a:pPr>
            <a:fld id="{D47A91DE-D07E-4F55-B6A0-E6FB5C42246F}" type="slidenum">
              <a:rPr lang="en-GB" smtClean="0"/>
              <a:pPr>
                <a:defRPr/>
              </a:pPr>
              <a:t>‹#›</a:t>
            </a:fld>
            <a:endParaRPr lang="en-GB" dirty="0"/>
          </a:p>
        </p:txBody>
      </p:sp>
      <p:sp>
        <p:nvSpPr>
          <p:cNvPr id="8" name="Text Placeholder 2"/>
          <p:cNvSpPr>
            <a:spLocks noGrp="1"/>
          </p:cNvSpPr>
          <p:nvPr>
            <p:ph idx="1"/>
          </p:nvPr>
        </p:nvSpPr>
        <p:spPr bwMode="auto">
          <a:xfrm>
            <a:off x="468313" y="1700808"/>
            <a:ext cx="8207375"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bg1"/>
                </a:solidFill>
              </a:defRPr>
            </a:lvl1pPr>
          </a:lstStyle>
          <a:p>
            <a:pPr>
              <a:defRPr/>
            </a:pPr>
            <a:fld id="{37295B5A-DBFF-4868-9A24-AC57907D57F2}" type="datetime1">
              <a:rPr lang="en-GB" smtClean="0"/>
              <a:pPr>
                <a:defRPr/>
              </a:pPr>
              <a:t>16/05/2023</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bg1"/>
                </a:solidFill>
              </a:defRPr>
            </a:lvl1pPr>
          </a:lstStyle>
          <a:p>
            <a:pPr>
              <a:defRPr/>
            </a:pPr>
            <a:fld id="{D47A91DE-D07E-4F55-B6A0-E6FB5C42246F}" type="slidenum">
              <a:rPr lang="en-GB" smtClean="0"/>
              <a:pPr>
                <a:defRPr/>
              </a:pPr>
              <a:t>‹#›</a:t>
            </a:fld>
            <a:endParaRPr lang="en-GB" dirty="0"/>
          </a:p>
        </p:txBody>
      </p:sp>
      <p:sp>
        <p:nvSpPr>
          <p:cNvPr id="8" name="Text Placeholder 2"/>
          <p:cNvSpPr>
            <a:spLocks noGrp="1"/>
          </p:cNvSpPr>
          <p:nvPr>
            <p:ph idx="1"/>
          </p:nvPr>
        </p:nvSpPr>
        <p:spPr bwMode="auto">
          <a:xfrm>
            <a:off x="468313"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 name="Text Placeholder 2"/>
          <p:cNvSpPr>
            <a:spLocks noGrp="1"/>
          </p:cNvSpPr>
          <p:nvPr>
            <p:ph idx="16"/>
          </p:nvPr>
        </p:nvSpPr>
        <p:spPr bwMode="auto">
          <a:xfrm>
            <a:off x="4644008"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bg1"/>
                </a:solidFill>
              </a:defRPr>
            </a:lvl1pPr>
          </a:lstStyle>
          <a:p>
            <a:pPr>
              <a:defRPr/>
            </a:pPr>
            <a:fld id="{2AB0B417-BAB8-43DF-A8D2-D63D9706B574}" type="datetime1">
              <a:rPr lang="en-GB" smtClean="0"/>
              <a:pPr>
                <a:defRPr/>
              </a:pPr>
              <a:t>16/05/2023</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bg1"/>
                </a:solidFill>
              </a:defRPr>
            </a:lvl1pPr>
          </a:lstStyle>
          <a:p>
            <a:pPr>
              <a:defRPr/>
            </a:pPr>
            <a:fld id="{F80CFFAE-92C7-43A4-9873-89690CBB1D90}" type="slidenum">
              <a:rPr lang="en-GB" smtClean="0"/>
              <a:pPr>
                <a:defRPr/>
              </a:pPr>
              <a:t>‹#›</a:t>
            </a:fld>
            <a:endParaRPr lang="en-GB" dirty="0"/>
          </a:p>
        </p:txBody>
      </p:sp>
      <p:sp>
        <p:nvSpPr>
          <p:cNvPr id="8" name="Text Placeholder 2"/>
          <p:cNvSpPr>
            <a:spLocks noGrp="1"/>
          </p:cNvSpPr>
          <p:nvPr>
            <p:ph idx="1"/>
          </p:nvPr>
        </p:nvSpPr>
        <p:spPr bwMode="auto">
          <a:xfrm>
            <a:off x="468313"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bg1"/>
                </a:solidFill>
              </a:defRPr>
            </a:lvl1pPr>
            <a:lvl2pPr>
              <a:defRPr>
                <a:solidFill>
                  <a:schemeClr val="bg1"/>
                </a:solidFill>
              </a:defRPr>
            </a:lvl2pPr>
            <a:lvl4pPr>
              <a:defRPr>
                <a:solidFill>
                  <a:schemeClr val="bg1"/>
                </a:solidFill>
              </a:defRPr>
            </a:lvl4pPr>
          </a:lstStyle>
          <a:p>
            <a:pPr lvl="0"/>
            <a:r>
              <a:rPr lang="en-US"/>
              <a:t>Click to edit Master text styles</a:t>
            </a:r>
          </a:p>
          <a:p>
            <a:pPr lvl="1"/>
            <a:r>
              <a:rPr lang="en-US"/>
              <a:t>Second level</a:t>
            </a:r>
          </a:p>
          <a:p>
            <a:pPr lvl="2"/>
            <a:r>
              <a:rPr lang="en-US"/>
              <a:t>Third level</a:t>
            </a:r>
          </a:p>
        </p:txBody>
      </p:sp>
      <p:sp>
        <p:nvSpPr>
          <p:cNvPr id="10" name="Text Placeholder 2"/>
          <p:cNvSpPr>
            <a:spLocks noGrp="1"/>
          </p:cNvSpPr>
          <p:nvPr>
            <p:ph idx="16"/>
          </p:nvPr>
        </p:nvSpPr>
        <p:spPr bwMode="auto">
          <a:xfrm>
            <a:off x="4644008"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bg1"/>
                </a:solidFill>
              </a:defRPr>
            </a:lvl1pPr>
            <a:lvl2pPr>
              <a:defRPr>
                <a:solidFill>
                  <a:schemeClr val="bg1"/>
                </a:solidFill>
              </a:defRPr>
            </a:lvl2pPr>
            <a:lvl4pPr>
              <a:defRPr>
                <a:solidFill>
                  <a:schemeClr val="bg1"/>
                </a:solidFill>
              </a:defRPr>
            </a:lvl4pPr>
          </a:lstStyle>
          <a:p>
            <a:pPr lvl="0"/>
            <a:r>
              <a:rPr lang="en-US"/>
              <a:t>Click to edit Master text styles</a:t>
            </a:r>
          </a:p>
          <a:p>
            <a:pPr lvl="1"/>
            <a:r>
              <a:rPr lang="en-US"/>
              <a:t>Second level</a:t>
            </a:r>
          </a:p>
          <a:p>
            <a:pPr lvl="2"/>
            <a:r>
              <a:rPr lang="en-US"/>
              <a:t>Third level</a:t>
            </a:r>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gree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green ti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68000" y="1700808"/>
            <a:ext cx="8208000" cy="1151084"/>
          </a:xfrm>
        </p:spPr>
        <p:txBody>
          <a:bodyPr anchor="t">
            <a:spAutoFit/>
          </a:bodyPr>
          <a:lstStyle>
            <a:lvl1pPr marL="0" indent="0">
              <a:lnSpc>
                <a:spcPct val="85000"/>
              </a:lnSpc>
              <a:defRPr sz="4400" b="1" baseline="0">
                <a:solidFill>
                  <a:schemeClr val="tx2"/>
                </a:solidFill>
              </a:defRPr>
            </a:lvl1pPr>
          </a:lstStyle>
          <a:p>
            <a:r>
              <a:rPr lang="en-US" dirty="0"/>
              <a:t>Click to edit Master </a:t>
            </a:r>
            <a:br>
              <a:rPr lang="en-US" dirty="0"/>
            </a:br>
            <a:r>
              <a:rPr lang="en-US" dirty="0"/>
              <a:t>title style</a:t>
            </a:r>
            <a:endParaRPr lang="en-GB" dirty="0"/>
          </a:p>
        </p:txBody>
      </p:sp>
      <p:sp>
        <p:nvSpPr>
          <p:cNvPr id="5" name="Subtitle 2"/>
          <p:cNvSpPr>
            <a:spLocks noGrp="1"/>
          </p:cNvSpPr>
          <p:nvPr>
            <p:ph type="subTitle" idx="1"/>
          </p:nvPr>
        </p:nvSpPr>
        <p:spPr>
          <a:xfrm>
            <a:off x="468000" y="2995908"/>
            <a:ext cx="8208000" cy="292388"/>
          </a:xfrm>
        </p:spPr>
        <p:txBody>
          <a:bodyPr>
            <a:spAutoFit/>
          </a:bodyPr>
          <a:lstStyle>
            <a:lvl1pPr marL="0" indent="0" algn="l">
              <a:buNone/>
              <a:defRPr sz="200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1700808"/>
            <a:ext cx="8208000" cy="1151084"/>
          </a:xfrm>
        </p:spPr>
        <p:txBody>
          <a:bodyPr anchor="t">
            <a:spAutoFit/>
          </a:bodyPr>
          <a:lstStyle>
            <a:lvl1pPr marL="0" indent="0">
              <a:lnSpc>
                <a:spcPct val="85000"/>
              </a:lnSpc>
              <a:defRPr sz="4400" b="1" baseline="0">
                <a:solidFill>
                  <a:schemeClr val="tx1"/>
                </a:solidFill>
              </a:defRPr>
            </a:lvl1pPr>
          </a:lstStyle>
          <a:p>
            <a:r>
              <a:rPr lang="en-US" dirty="0"/>
              <a:t>Click to edit Master </a:t>
            </a:r>
            <a:br>
              <a:rPr lang="en-US" dirty="0"/>
            </a:br>
            <a:r>
              <a:rPr lang="en-US" dirty="0"/>
              <a:t>title style</a:t>
            </a:r>
            <a:endParaRPr lang="en-GB" dirty="0"/>
          </a:p>
        </p:txBody>
      </p:sp>
      <p:sp>
        <p:nvSpPr>
          <p:cNvPr id="3" name="Subtitle 2"/>
          <p:cNvSpPr>
            <a:spLocks noGrp="1"/>
          </p:cNvSpPr>
          <p:nvPr>
            <p:ph type="subTitle" idx="1"/>
          </p:nvPr>
        </p:nvSpPr>
        <p:spPr>
          <a:xfrm>
            <a:off x="468000" y="2995908"/>
            <a:ext cx="8208000" cy="292388"/>
          </a:xfrm>
        </p:spPr>
        <p:txBody>
          <a:bodyPr>
            <a:sp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95" userDrawn="1">
          <p15:clr>
            <a:srgbClr val="FBAE40"/>
          </p15:clr>
        </p15:guide>
        <p15:guide id="3" pos="546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68000" y="1700808"/>
            <a:ext cx="8208000" cy="1151084"/>
          </a:xfrm>
        </p:spPr>
        <p:txBody>
          <a:bodyPr anchor="t">
            <a:spAutoFit/>
          </a:bodyPr>
          <a:lstStyle>
            <a:lvl1pPr marL="0" indent="0">
              <a:lnSpc>
                <a:spcPct val="85000"/>
              </a:lnSpc>
              <a:defRPr sz="4400" b="1" baseline="0">
                <a:solidFill>
                  <a:schemeClr val="tx2"/>
                </a:solidFill>
              </a:defRPr>
            </a:lvl1pPr>
          </a:lstStyle>
          <a:p>
            <a:r>
              <a:rPr lang="en-US" dirty="0"/>
              <a:t>Click to edit Master </a:t>
            </a:r>
            <a:br>
              <a:rPr lang="en-US" dirty="0"/>
            </a:br>
            <a:r>
              <a:rPr lang="en-US" dirty="0"/>
              <a:t>title style</a:t>
            </a:r>
            <a:endParaRPr lang="en-GB" dirty="0"/>
          </a:p>
        </p:txBody>
      </p:sp>
      <p:sp>
        <p:nvSpPr>
          <p:cNvPr id="5" name="Subtitle 2"/>
          <p:cNvSpPr>
            <a:spLocks noGrp="1"/>
          </p:cNvSpPr>
          <p:nvPr>
            <p:ph type="subTitle" idx="1"/>
          </p:nvPr>
        </p:nvSpPr>
        <p:spPr>
          <a:xfrm>
            <a:off x="468000" y="2995908"/>
            <a:ext cx="8208000" cy="292388"/>
          </a:xfrm>
        </p:spPr>
        <p:txBody>
          <a:bodyPr>
            <a:spAutoFit/>
          </a:bodyPr>
          <a:lstStyle>
            <a:lvl1pPr marL="0" indent="0" algn="l">
              <a:buNone/>
              <a:defRPr sz="200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1"/>
                </a:solidFill>
              </a:defRPr>
            </a:lvl1pPr>
          </a:lstStyle>
          <a:p>
            <a:r>
              <a:rPr lang="en-US"/>
              <a:t>Click to edit Master title style</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tx1"/>
                </a:solidFill>
              </a:defRPr>
            </a:lvl1pPr>
          </a:lstStyle>
          <a:p>
            <a:pPr>
              <a:defRPr/>
            </a:pPr>
            <a:fld id="{E8F3BDA7-BDC6-41F6-9669-CF469B298DB8}" type="datetime1">
              <a:rPr lang="en-GB" smtClean="0"/>
              <a:pPr>
                <a:defRPr/>
              </a:pPr>
              <a:t>16/05/2023</a:t>
            </a:fld>
            <a:endParaRPr lang="en-GB" dirty="0"/>
          </a:p>
        </p:txBody>
      </p:sp>
      <p:sp>
        <p:nvSpPr>
          <p:cNvPr id="6" name="Slide Number Placeholder 5"/>
          <p:cNvSpPr>
            <a:spLocks noGrp="1"/>
          </p:cNvSpPr>
          <p:nvPr>
            <p:ph type="sldNum" sz="quarter" idx="11"/>
          </p:nvPr>
        </p:nvSpPr>
        <p:spPr>
          <a:xfrm>
            <a:off x="468313" y="6196013"/>
            <a:ext cx="388937" cy="387350"/>
          </a:xfrm>
        </p:spPr>
        <p:txBody>
          <a:bodyPr/>
          <a:lstStyle>
            <a:lvl1pPr>
              <a:defRPr>
                <a:solidFill>
                  <a:schemeClr val="tx1"/>
                </a:solidFill>
              </a:defRPr>
            </a:lvl1pPr>
          </a:lstStyle>
          <a:p>
            <a:pPr>
              <a:defRPr/>
            </a:pPr>
            <a:fld id="{064674CA-76BF-4A0C-AB17-8B5FF3054F52}" type="slidenum">
              <a:rPr lang="en-GB" smtClean="0"/>
              <a:pPr>
                <a:defRPr/>
              </a:pPr>
              <a:t>‹#›</a:t>
            </a:fld>
            <a:endParaRPr lang="en-GB" dirty="0"/>
          </a:p>
        </p:txBody>
      </p:sp>
      <p:sp>
        <p:nvSpPr>
          <p:cNvPr id="8" name="Text Placeholder 2"/>
          <p:cNvSpPr>
            <a:spLocks noGrp="1"/>
          </p:cNvSpPr>
          <p:nvPr>
            <p:ph idx="1"/>
          </p:nvPr>
        </p:nvSpPr>
        <p:spPr bwMode="auto">
          <a:xfrm>
            <a:off x="468313" y="1700808"/>
            <a:ext cx="8207375"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tx1"/>
                </a:solidFill>
              </a:defRPr>
            </a:lvl1pPr>
            <a:lvl2pPr>
              <a:defRPr>
                <a:solidFill>
                  <a:schemeClr val="tx1"/>
                </a:solidFill>
              </a:defRPr>
            </a:lvl2pPr>
            <a:lvl4pPr>
              <a:defRPr>
                <a:solidFill>
                  <a:schemeClr val="tx1"/>
                </a:solidFill>
              </a:defRPr>
            </a:lvl4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bg1"/>
                </a:solidFill>
              </a:defRPr>
            </a:lvl1pPr>
          </a:lstStyle>
          <a:p>
            <a:pPr>
              <a:defRPr/>
            </a:pPr>
            <a:fld id="{37295B5A-DBFF-4868-9A24-AC57907D57F2}" type="datetime1">
              <a:rPr lang="en-GB" smtClean="0"/>
              <a:pPr>
                <a:defRPr/>
              </a:pPr>
              <a:t>16/05/2023</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bg1"/>
                </a:solidFill>
              </a:defRPr>
            </a:lvl1pPr>
          </a:lstStyle>
          <a:p>
            <a:pPr>
              <a:defRPr/>
            </a:pPr>
            <a:fld id="{D47A91DE-D07E-4F55-B6A0-E6FB5C42246F}" type="slidenum">
              <a:rPr lang="en-GB" smtClean="0"/>
              <a:pPr>
                <a:defRPr/>
              </a:pPr>
              <a:t>‹#›</a:t>
            </a:fld>
            <a:endParaRPr lang="en-GB" dirty="0"/>
          </a:p>
        </p:txBody>
      </p:sp>
      <p:sp>
        <p:nvSpPr>
          <p:cNvPr id="8" name="Text Placeholder 2"/>
          <p:cNvSpPr>
            <a:spLocks noGrp="1"/>
          </p:cNvSpPr>
          <p:nvPr>
            <p:ph idx="1"/>
          </p:nvPr>
        </p:nvSpPr>
        <p:spPr bwMode="auto">
          <a:xfrm>
            <a:off x="468313" y="1700808"/>
            <a:ext cx="8207375"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bg1"/>
                </a:solidFill>
              </a:defRPr>
            </a:lvl1pPr>
          </a:lstStyle>
          <a:p>
            <a:pPr>
              <a:defRPr/>
            </a:pPr>
            <a:fld id="{37295B5A-DBFF-4868-9A24-AC57907D57F2}" type="datetime1">
              <a:rPr lang="en-GB" smtClean="0"/>
              <a:pPr>
                <a:defRPr/>
              </a:pPr>
              <a:t>16/05/2023</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bg1"/>
                </a:solidFill>
              </a:defRPr>
            </a:lvl1pPr>
          </a:lstStyle>
          <a:p>
            <a:pPr>
              <a:defRPr/>
            </a:pPr>
            <a:fld id="{D47A91DE-D07E-4F55-B6A0-E6FB5C42246F}" type="slidenum">
              <a:rPr lang="en-GB" smtClean="0"/>
              <a:pPr>
                <a:defRPr/>
              </a:pPr>
              <a:t>‹#›</a:t>
            </a:fld>
            <a:endParaRPr lang="en-GB" dirty="0"/>
          </a:p>
        </p:txBody>
      </p:sp>
      <p:sp>
        <p:nvSpPr>
          <p:cNvPr id="8" name="Text Placeholder 2"/>
          <p:cNvSpPr>
            <a:spLocks noGrp="1"/>
          </p:cNvSpPr>
          <p:nvPr>
            <p:ph idx="1"/>
          </p:nvPr>
        </p:nvSpPr>
        <p:spPr bwMode="auto">
          <a:xfrm>
            <a:off x="468313"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idx="16"/>
          </p:nvPr>
        </p:nvSpPr>
        <p:spPr bwMode="auto">
          <a:xfrm>
            <a:off x="4644008"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1"/>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1"/>
                </a:solidFill>
              </a:defRPr>
            </a:lvl1pPr>
          </a:lstStyle>
          <a:p>
            <a:pPr>
              <a:defRPr/>
            </a:pPr>
            <a:fld id="{2AB0B417-BAB8-43DF-A8D2-D63D9706B574}" type="datetime1">
              <a:rPr lang="en-GB" smtClean="0"/>
              <a:pPr>
                <a:defRPr/>
              </a:pPr>
              <a:t>16/05/2023</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1"/>
                </a:solidFill>
              </a:defRPr>
            </a:lvl1pPr>
          </a:lstStyle>
          <a:p>
            <a:pPr>
              <a:defRPr/>
            </a:pPr>
            <a:fld id="{F80CFFAE-92C7-43A4-9873-89690CBB1D90}" type="slidenum">
              <a:rPr lang="en-GB" smtClean="0"/>
              <a:pPr>
                <a:defRPr/>
              </a:pPr>
              <a:t>‹#›</a:t>
            </a:fld>
            <a:endParaRPr lang="en-GB" dirty="0"/>
          </a:p>
        </p:txBody>
      </p:sp>
      <p:sp>
        <p:nvSpPr>
          <p:cNvPr id="8" name="Text Placeholder 2"/>
          <p:cNvSpPr>
            <a:spLocks noGrp="1"/>
          </p:cNvSpPr>
          <p:nvPr>
            <p:ph idx="1"/>
          </p:nvPr>
        </p:nvSpPr>
        <p:spPr bwMode="auto">
          <a:xfrm>
            <a:off x="468313"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tx1"/>
                </a:solidFill>
              </a:defRPr>
            </a:lvl1pPr>
            <a:lvl2pPr>
              <a:defRPr>
                <a:solidFill>
                  <a:schemeClr val="tx1"/>
                </a:solidFill>
              </a:defRPr>
            </a:lvl2pPr>
            <a:lvl4pPr>
              <a:defRPr>
                <a:solidFill>
                  <a:schemeClr val="tx1"/>
                </a:solidFill>
              </a:defRPr>
            </a:lvl4pPr>
          </a:lstStyle>
          <a:p>
            <a:pPr lvl="0"/>
            <a:r>
              <a:rPr lang="en-US"/>
              <a:t>Click to edit Master text styles</a:t>
            </a:r>
          </a:p>
          <a:p>
            <a:pPr lvl="1"/>
            <a:r>
              <a:rPr lang="en-US"/>
              <a:t>Second level</a:t>
            </a:r>
          </a:p>
          <a:p>
            <a:pPr lvl="2"/>
            <a:r>
              <a:rPr lang="en-US"/>
              <a:t>Third level</a:t>
            </a:r>
          </a:p>
        </p:txBody>
      </p:sp>
      <p:sp>
        <p:nvSpPr>
          <p:cNvPr id="10" name="Text Placeholder 2"/>
          <p:cNvSpPr>
            <a:spLocks noGrp="1"/>
          </p:cNvSpPr>
          <p:nvPr>
            <p:ph idx="16"/>
          </p:nvPr>
        </p:nvSpPr>
        <p:spPr bwMode="auto">
          <a:xfrm>
            <a:off x="4644008"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tx1"/>
                </a:solidFill>
              </a:defRPr>
            </a:lvl1pPr>
            <a:lvl2pPr>
              <a:defRPr>
                <a:solidFill>
                  <a:schemeClr val="tx1"/>
                </a:solidFill>
              </a:defRPr>
            </a:lvl2pPr>
            <a:lvl4pPr>
              <a:defRPr>
                <a:solidFill>
                  <a:schemeClr val="tx1"/>
                </a:solidFill>
              </a:defRPr>
            </a:lvl4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68313" y="6196013"/>
            <a:ext cx="8207375" cy="387350"/>
          </a:xfrm>
          <a:prstGeom prst="rect">
            <a:avLst/>
          </a:prstGeom>
        </p:spPr>
        <p:txBody>
          <a:bodyPr vert="horz" lIns="0" tIns="0" rIns="0" bIns="0" rtlCol="0" anchor="b" anchorCtr="0"/>
          <a:lstStyle>
            <a:lvl1pPr algn="ctr" fontAlgn="auto">
              <a:lnSpc>
                <a:spcPct val="95000"/>
              </a:lnSpc>
              <a:spcBef>
                <a:spcPts val="0"/>
              </a:spcBef>
              <a:spcAft>
                <a:spcPts val="0"/>
              </a:spcAft>
              <a:defRPr sz="800">
                <a:solidFill>
                  <a:schemeClr val="bg1"/>
                </a:solidFill>
                <a:latin typeface="+mn-lt"/>
                <a:cs typeface="+mn-cs"/>
              </a:defRPr>
            </a:lvl1pPr>
          </a:lstStyle>
          <a:p>
            <a:pPr>
              <a:defRPr/>
            </a:pPr>
            <a:r>
              <a:rPr lang="en-GB"/>
              <a:t>UNCLASSIFIED</a:t>
            </a:r>
          </a:p>
        </p:txBody>
      </p:sp>
      <p:sp>
        <p:nvSpPr>
          <p:cNvPr id="1027" name="Title Placeholder 1"/>
          <p:cNvSpPr>
            <a:spLocks noGrp="1"/>
          </p:cNvSpPr>
          <p:nvPr>
            <p:ph type="title"/>
          </p:nvPr>
        </p:nvSpPr>
        <p:spPr bwMode="auto">
          <a:xfrm>
            <a:off x="468313" y="482130"/>
            <a:ext cx="8207375" cy="4985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endParaRPr lang="en-GB" dirty="0"/>
          </a:p>
        </p:txBody>
      </p:sp>
      <p:sp>
        <p:nvSpPr>
          <p:cNvPr id="1028" name="Text Placeholder 2"/>
          <p:cNvSpPr>
            <a:spLocks noGrp="1"/>
          </p:cNvSpPr>
          <p:nvPr>
            <p:ph type="body" idx="1"/>
          </p:nvPr>
        </p:nvSpPr>
        <p:spPr bwMode="auto">
          <a:xfrm>
            <a:off x="468313" y="1700808"/>
            <a:ext cx="8207375"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Level one bullet</a:t>
            </a:r>
          </a:p>
          <a:p>
            <a:pPr lvl="1"/>
            <a:r>
              <a:rPr lang="en-US" dirty="0"/>
              <a:t>Level two bullet</a:t>
            </a:r>
          </a:p>
          <a:p>
            <a:pPr lvl="3"/>
            <a:r>
              <a:rPr lang="en-US" dirty="0"/>
              <a:t>Level three bullet</a:t>
            </a:r>
          </a:p>
        </p:txBody>
      </p:sp>
      <p:sp>
        <p:nvSpPr>
          <p:cNvPr id="4" name="Date Placeholder 3"/>
          <p:cNvSpPr>
            <a:spLocks noGrp="1"/>
          </p:cNvSpPr>
          <p:nvPr>
            <p:ph type="dt" sz="half" idx="2"/>
          </p:nvPr>
        </p:nvSpPr>
        <p:spPr>
          <a:xfrm>
            <a:off x="6153150" y="6196013"/>
            <a:ext cx="2133600" cy="387350"/>
          </a:xfrm>
          <a:prstGeom prst="rect">
            <a:avLst/>
          </a:prstGeom>
        </p:spPr>
        <p:txBody>
          <a:bodyPr vert="horz" lIns="0" tIns="0" rIns="0" bIns="0" rtlCol="0" anchor="b" anchorCtr="0"/>
          <a:lstStyle>
            <a:lvl1pPr algn="r" fontAlgn="auto">
              <a:lnSpc>
                <a:spcPct val="95000"/>
              </a:lnSpc>
              <a:spcBef>
                <a:spcPts val="0"/>
              </a:spcBef>
              <a:spcAft>
                <a:spcPts val="0"/>
              </a:spcAft>
              <a:defRPr sz="800">
                <a:solidFill>
                  <a:schemeClr val="bg1"/>
                </a:solidFill>
                <a:latin typeface="+mn-lt"/>
                <a:cs typeface="+mn-cs"/>
              </a:defRPr>
            </a:lvl1pPr>
          </a:lstStyle>
          <a:p>
            <a:pPr>
              <a:defRPr/>
            </a:pPr>
            <a:fld id="{88509D79-AD7E-415C-91F8-C4030AD80593}" type="datetime1">
              <a:rPr lang="en-GB" smtClean="0"/>
              <a:pPr>
                <a:defRPr/>
              </a:pPr>
              <a:t>16/05/2023</a:t>
            </a:fld>
            <a:endParaRPr lang="en-GB" dirty="0"/>
          </a:p>
        </p:txBody>
      </p:sp>
      <p:sp>
        <p:nvSpPr>
          <p:cNvPr id="6" name="Slide Number Placeholder 5"/>
          <p:cNvSpPr>
            <a:spLocks noGrp="1"/>
          </p:cNvSpPr>
          <p:nvPr>
            <p:ph type="sldNum" sz="quarter" idx="4"/>
          </p:nvPr>
        </p:nvSpPr>
        <p:spPr>
          <a:xfrm>
            <a:off x="8286750" y="6196013"/>
            <a:ext cx="388938" cy="387350"/>
          </a:xfrm>
          <a:prstGeom prst="rect">
            <a:avLst/>
          </a:prstGeom>
        </p:spPr>
        <p:txBody>
          <a:bodyPr vert="horz" lIns="0" tIns="0" rIns="0" bIns="0" rtlCol="0" anchor="b" anchorCtr="0"/>
          <a:lstStyle>
            <a:lvl1pPr algn="r" fontAlgn="auto">
              <a:lnSpc>
                <a:spcPct val="95000"/>
              </a:lnSpc>
              <a:spcBef>
                <a:spcPts val="0"/>
              </a:spcBef>
              <a:spcAft>
                <a:spcPts val="0"/>
              </a:spcAft>
              <a:defRPr sz="800" b="1">
                <a:solidFill>
                  <a:schemeClr val="bg1"/>
                </a:solidFill>
                <a:latin typeface="+mn-lt"/>
                <a:cs typeface="+mn-cs"/>
              </a:defRPr>
            </a:lvl1pPr>
          </a:lstStyle>
          <a:p>
            <a:pPr>
              <a:defRPr/>
            </a:pPr>
            <a:fld id="{8C32FF26-AD14-4CF9-8F1D-EF3CFAE0FFAC}"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04" r:id="rId10"/>
    <p:sldLayoutId id="2147483826" r:id="rId11"/>
    <p:sldLayoutId id="2147483824" r:id="rId12"/>
    <p:sldLayoutId id="2147483808" r:id="rId13"/>
    <p:sldLayoutId id="2147483823" r:id="rId14"/>
    <p:sldLayoutId id="2147483815" r:id="rId15"/>
    <p:sldLayoutId id="2147483827" r:id="rId16"/>
    <p:sldLayoutId id="2147483816" r:id="rId17"/>
    <p:sldLayoutId id="2147483818" r:id="rId18"/>
  </p:sldLayoutIdLst>
  <p:hf hdr="0" dt="0"/>
  <p:txStyles>
    <p:titleStyle>
      <a:lvl1pPr marL="0" indent="0" algn="l" rtl="0" eaLnBrk="1" fontAlgn="base" hangingPunct="1">
        <a:lnSpc>
          <a:spcPct val="90000"/>
        </a:lnSpc>
        <a:spcBef>
          <a:spcPct val="0"/>
        </a:spcBef>
        <a:spcAft>
          <a:spcPct val="0"/>
        </a:spcAft>
        <a:buFont typeface="Arial" charset="0"/>
        <a:buNone/>
        <a:defRPr sz="3600" b="1" kern="120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p:titleStyle>
    <p:bodyStyle>
      <a:lvl1pPr marL="358775" indent="-358775" algn="l" rtl="0" eaLnBrk="1" fontAlgn="base" hangingPunct="1">
        <a:lnSpc>
          <a:spcPct val="95000"/>
        </a:lnSpc>
        <a:spcBef>
          <a:spcPct val="20000"/>
        </a:spcBef>
        <a:spcAft>
          <a:spcPct val="0"/>
        </a:spcAft>
        <a:buFont typeface="Arial" panose="020B0604020202020204" pitchFamily="34" charset="0"/>
        <a:buChar char="•"/>
        <a:defRPr sz="3000" kern="1200" baseline="0">
          <a:solidFill>
            <a:schemeClr val="accent6"/>
          </a:solidFill>
          <a:latin typeface="+mn-lt"/>
          <a:ea typeface="+mn-ea"/>
          <a:cs typeface="+mn-cs"/>
        </a:defRPr>
      </a:lvl1pPr>
      <a:lvl2pPr marL="647700" indent="-287338" algn="l" rtl="0" eaLnBrk="1" fontAlgn="base" hangingPunct="1">
        <a:lnSpc>
          <a:spcPct val="95000"/>
        </a:lnSpc>
        <a:spcBef>
          <a:spcPct val="20000"/>
        </a:spcBef>
        <a:spcAft>
          <a:spcPct val="0"/>
        </a:spcAft>
        <a:buFont typeface="Arial" panose="020B0604020202020204" pitchFamily="34" charset="0"/>
        <a:buChar char="•"/>
        <a:defRPr sz="2400" kern="1200" baseline="0">
          <a:solidFill>
            <a:schemeClr val="accent6"/>
          </a:solidFill>
          <a:latin typeface="+mn-lt"/>
          <a:ea typeface="+mn-ea"/>
          <a:cs typeface="+mn-cs"/>
        </a:defRPr>
      </a:lvl2pPr>
      <a:lvl3pPr marL="647700" indent="0" algn="l" rtl="0" eaLnBrk="1" fontAlgn="base" hangingPunct="1">
        <a:lnSpc>
          <a:spcPct val="95000"/>
        </a:lnSpc>
        <a:spcBef>
          <a:spcPct val="20000"/>
        </a:spcBef>
        <a:spcAft>
          <a:spcPct val="0"/>
        </a:spcAft>
        <a:buFont typeface="Arial" charset="0"/>
        <a:buNone/>
        <a:defRPr sz="2400" kern="1200">
          <a:solidFill>
            <a:schemeClr val="accent6"/>
          </a:solidFill>
          <a:latin typeface="+mn-lt"/>
          <a:ea typeface="+mn-ea"/>
          <a:cs typeface="+mn-cs"/>
        </a:defRPr>
      </a:lvl3pPr>
      <a:lvl4pPr marL="1079500" indent="-215900" algn="l" rtl="0" eaLnBrk="1" fontAlgn="base" hangingPunct="1">
        <a:lnSpc>
          <a:spcPct val="95000"/>
        </a:lnSpc>
        <a:spcBef>
          <a:spcPct val="20000"/>
        </a:spcBef>
        <a:spcAft>
          <a:spcPct val="0"/>
        </a:spcAft>
        <a:buFont typeface="Arial" charset="0"/>
        <a:buChar char="–"/>
        <a:defRPr sz="2000" kern="1200">
          <a:solidFill>
            <a:schemeClr val="accent6"/>
          </a:solidFill>
          <a:latin typeface="+mn-lt"/>
          <a:ea typeface="+mn-ea"/>
          <a:cs typeface="+mn-cs"/>
        </a:defRPr>
      </a:lvl4pPr>
      <a:lvl5pPr marL="1079500" indent="0" algn="l" rtl="0" eaLnBrk="1" fontAlgn="base" hangingPunct="1">
        <a:lnSpc>
          <a:spcPct val="95000"/>
        </a:lnSpc>
        <a:spcBef>
          <a:spcPct val="20000"/>
        </a:spcBef>
        <a:spcAft>
          <a:spcPct val="0"/>
        </a:spcAft>
        <a:buFont typeface="Arial" charset="0"/>
        <a:buNone/>
        <a:defRPr sz="20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5" userDrawn="1">
          <p15:clr>
            <a:srgbClr val="F26B43"/>
          </p15:clr>
        </p15:guide>
        <p15:guide id="3" orient="horz" pos="1071" userDrawn="1">
          <p15:clr>
            <a:srgbClr val="F26B43"/>
          </p15:clr>
        </p15:guide>
        <p15:guide id="4" pos="5465" userDrawn="1">
          <p15:clr>
            <a:srgbClr val="F26B43"/>
          </p15:clr>
        </p15:guide>
        <p15:guide id="6" orient="horz" pos="300" userDrawn="1">
          <p15:clr>
            <a:srgbClr val="F26B43"/>
          </p15:clr>
        </p15:guide>
        <p15:guide id="7" orient="horz" pos="618" userDrawn="1">
          <p15:clr>
            <a:srgbClr val="F26B43"/>
          </p15:clr>
        </p15:guide>
        <p15:guide id="8" orient="horz" pos="379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8.xml"/><Relationship Id="rId7" Type="http://schemas.openxmlformats.org/officeDocument/2006/relationships/image" Target="../media/image25.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8.xml"/><Relationship Id="rId7" Type="http://schemas.openxmlformats.org/officeDocument/2006/relationships/image" Target="../media/image46.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hyperlink" Target="https://eur03.safelinks.protection.outlook.com/?url=https%3A%2F%2Fyoutu.be%2FE7bvJ1Yeyo4&amp;data=05%7C01%7Csangeetha.viswan%40environment-agency.gov.uk%7C25c5fdf5e9b8475b0e6b08db52f44666%7C770a245002274c6290c74e38537f1102%7C0%7C0%7C638194981317304144%7CUnknown%7CTWFpbGZsb3d8eyJWIjoiMC4wLjAwMDAiLCJQIjoiV2luMzIiLCJBTiI6Ik1haWwiLCJXVCI6Mn0%3D%7C3000%7C%7C%7C&amp;sdata=pTOY9cXxMMZd52uP%2BDnJq%2BgK48MbmCHX5oSCX4zL8Go%3D&amp;reserved=0"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40D808-A06A-E9A6-C560-346D0A6A8BB8}"/>
              </a:ext>
            </a:extLst>
          </p:cNvPr>
          <p:cNvSpPr txBox="1">
            <a:spLocks/>
          </p:cNvSpPr>
          <p:nvPr/>
        </p:nvSpPr>
        <p:spPr bwMode="auto">
          <a:xfrm>
            <a:off x="468000" y="494815"/>
            <a:ext cx="8208000" cy="172662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85000"/>
              </a:lnSpc>
              <a:spcBef>
                <a:spcPct val="0"/>
              </a:spcBef>
              <a:spcAft>
                <a:spcPct val="0"/>
              </a:spcAft>
              <a:buFont typeface="Arial" charset="0"/>
              <a:buNone/>
              <a:defRPr sz="4400" b="1" kern="1200" baseline="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pPr algn="ctr"/>
            <a:r>
              <a:rPr lang="en-GB" dirty="0">
                <a:solidFill>
                  <a:schemeClr val="accent1"/>
                </a:solidFill>
              </a:rPr>
              <a:t>The First Avenue Weir Removal Works</a:t>
            </a:r>
            <a:br>
              <a:rPr lang="en-GB" dirty="0">
                <a:solidFill>
                  <a:schemeClr val="accent1"/>
                </a:solidFill>
              </a:rPr>
            </a:br>
            <a:endParaRPr lang="en-GB" dirty="0"/>
          </a:p>
        </p:txBody>
      </p:sp>
      <p:sp>
        <p:nvSpPr>
          <p:cNvPr id="9" name="Subtitle 2">
            <a:extLst>
              <a:ext uri="{FF2B5EF4-FFF2-40B4-BE49-F238E27FC236}">
                <a16:creationId xmlns:a16="http://schemas.microsoft.com/office/drawing/2014/main" id="{E3C30B02-5F60-CB90-8834-11B78FF228F0}"/>
              </a:ext>
            </a:extLst>
          </p:cNvPr>
          <p:cNvSpPr>
            <a:spLocks noGrp="1"/>
          </p:cNvSpPr>
          <p:nvPr>
            <p:ph type="subTitle" idx="1"/>
          </p:nvPr>
        </p:nvSpPr>
        <p:spPr>
          <a:xfrm>
            <a:off x="2060155" y="2384322"/>
            <a:ext cx="6521986" cy="3394775"/>
          </a:xfrm>
        </p:spPr>
        <p:txBody>
          <a:bodyPr/>
          <a:lstStyle/>
          <a:p>
            <a:r>
              <a:rPr lang="en-GB" sz="2400" b="1" dirty="0" err="1">
                <a:solidFill>
                  <a:schemeClr val="bg1"/>
                </a:solidFill>
              </a:rPr>
              <a:t>Dr.</a:t>
            </a:r>
            <a:r>
              <a:rPr lang="en-GB" sz="2400" b="1" dirty="0">
                <a:solidFill>
                  <a:schemeClr val="bg1"/>
                </a:solidFill>
              </a:rPr>
              <a:t> Sangeetha Viswan, </a:t>
            </a:r>
            <a:r>
              <a:rPr lang="en-GB" sz="2400" b="1" dirty="0" err="1">
                <a:solidFill>
                  <a:schemeClr val="bg1"/>
                </a:solidFill>
              </a:rPr>
              <a:t>CGeog</a:t>
            </a:r>
            <a:r>
              <a:rPr lang="en-GB" sz="2400" b="1" dirty="0">
                <a:solidFill>
                  <a:schemeClr val="bg1"/>
                </a:solidFill>
              </a:rPr>
              <a:t> (</a:t>
            </a:r>
            <a:r>
              <a:rPr lang="en-GB" sz="2400" b="1" dirty="0" err="1">
                <a:solidFill>
                  <a:schemeClr val="bg1"/>
                </a:solidFill>
              </a:rPr>
              <a:t>Geomorph</a:t>
            </a:r>
            <a:r>
              <a:rPr lang="en-GB" sz="2400" b="1" dirty="0">
                <a:solidFill>
                  <a:schemeClr val="bg1"/>
                </a:solidFill>
              </a:rPr>
              <a:t>)	</a:t>
            </a:r>
          </a:p>
          <a:p>
            <a:r>
              <a:rPr lang="en-GB" sz="2400" b="1" dirty="0">
                <a:solidFill>
                  <a:schemeClr val="bg1"/>
                </a:solidFill>
              </a:rPr>
              <a:t>Geomorphology Technical Specialist</a:t>
            </a:r>
          </a:p>
          <a:p>
            <a:r>
              <a:rPr lang="en-GB" sz="2400" b="1" dirty="0">
                <a:solidFill>
                  <a:schemeClr val="bg1"/>
                </a:solidFill>
              </a:rPr>
              <a:t>West Midlands</a:t>
            </a:r>
          </a:p>
          <a:p>
            <a:r>
              <a:rPr lang="en-GB" sz="2400" b="1" dirty="0">
                <a:solidFill>
                  <a:schemeClr val="bg1"/>
                </a:solidFill>
              </a:rPr>
              <a:t>Environment Agency</a:t>
            </a:r>
          </a:p>
          <a:p>
            <a:endParaRPr lang="en-GB" dirty="0">
              <a:solidFill>
                <a:schemeClr val="bg1"/>
              </a:solidFill>
            </a:endParaRPr>
          </a:p>
          <a:p>
            <a:endParaRPr lang="en-GB" dirty="0">
              <a:solidFill>
                <a:schemeClr val="bg1"/>
              </a:solidFill>
            </a:endParaRPr>
          </a:p>
          <a:p>
            <a:endParaRPr lang="en-GB" dirty="0">
              <a:solidFill>
                <a:schemeClr val="bg1"/>
              </a:solidFill>
            </a:endParaRPr>
          </a:p>
          <a:p>
            <a:r>
              <a:rPr lang="en-GB" b="1" dirty="0">
                <a:solidFill>
                  <a:schemeClr val="bg1"/>
                </a:solidFill>
              </a:rPr>
              <a:t>UK DAM Removal Conference</a:t>
            </a:r>
          </a:p>
          <a:p>
            <a:r>
              <a:rPr lang="en-GB" b="1" dirty="0">
                <a:solidFill>
                  <a:schemeClr val="bg1"/>
                </a:solidFill>
              </a:rPr>
              <a:t>MAY 18 – 19, 2023</a:t>
            </a:r>
          </a:p>
        </p:txBody>
      </p:sp>
    </p:spTree>
    <p:extLst>
      <p:ext uri="{BB962C8B-B14F-4D97-AF65-F5344CB8AC3E}">
        <p14:creationId xmlns:p14="http://schemas.microsoft.com/office/powerpoint/2010/main" val="2909143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2821-E052-317A-F572-C017A75FA1A5}"/>
              </a:ext>
            </a:extLst>
          </p:cNvPr>
          <p:cNvSpPr>
            <a:spLocks noGrp="1"/>
          </p:cNvSpPr>
          <p:nvPr>
            <p:ph type="title"/>
          </p:nvPr>
        </p:nvSpPr>
        <p:spPr>
          <a:xfrm>
            <a:off x="3674222" y="83488"/>
            <a:ext cx="2153701" cy="408701"/>
          </a:xfrm>
        </p:spPr>
        <p:txBody>
          <a:bodyPr/>
          <a:lstStyle/>
          <a:p>
            <a:r>
              <a:rPr lang="en-GB" dirty="0"/>
              <a:t>Heritage</a:t>
            </a:r>
          </a:p>
        </p:txBody>
      </p:sp>
      <p:sp>
        <p:nvSpPr>
          <p:cNvPr id="3" name="Slide Number Placeholder 2">
            <a:extLst>
              <a:ext uri="{FF2B5EF4-FFF2-40B4-BE49-F238E27FC236}">
                <a16:creationId xmlns:a16="http://schemas.microsoft.com/office/drawing/2014/main" id="{035CB8A8-7A6B-ED47-AE8C-8570478E6138}"/>
              </a:ext>
            </a:extLst>
          </p:cNvPr>
          <p:cNvSpPr>
            <a:spLocks noGrp="1"/>
          </p:cNvSpPr>
          <p:nvPr>
            <p:ph type="sldNum" sz="quarter" idx="15"/>
          </p:nvPr>
        </p:nvSpPr>
        <p:spPr/>
        <p:txBody>
          <a:bodyPr/>
          <a:lstStyle/>
          <a:p>
            <a:pPr>
              <a:defRPr/>
            </a:pPr>
            <a:fld id="{D47A91DE-D07E-4F55-B6A0-E6FB5C42246F}" type="slidenum">
              <a:rPr lang="en-GB" smtClean="0"/>
              <a:pPr>
                <a:defRPr/>
              </a:pPr>
              <a:t>10</a:t>
            </a:fld>
            <a:endParaRPr lang="en-GB" dirty="0"/>
          </a:p>
        </p:txBody>
      </p:sp>
      <p:pic>
        <p:nvPicPr>
          <p:cNvPr id="7" name="Content Placeholder 6">
            <a:extLst>
              <a:ext uri="{FF2B5EF4-FFF2-40B4-BE49-F238E27FC236}">
                <a16:creationId xmlns:a16="http://schemas.microsoft.com/office/drawing/2014/main" id="{6E1DBE95-F62A-D717-8A2D-6FDD9D2004BB}"/>
              </a:ext>
            </a:extLst>
          </p:cNvPr>
          <p:cNvPicPr>
            <a:picLocks noGrp="1" noChangeAspect="1"/>
          </p:cNvPicPr>
          <p:nvPr>
            <p:ph idx="1"/>
          </p:nvPr>
        </p:nvPicPr>
        <p:blipFill>
          <a:blip r:embed="rId3"/>
          <a:stretch>
            <a:fillRect/>
          </a:stretch>
        </p:blipFill>
        <p:spPr>
          <a:xfrm>
            <a:off x="662781" y="646172"/>
            <a:ext cx="3395839" cy="5884395"/>
          </a:xfrm>
          <a:solidFill>
            <a:schemeClr val="accent2"/>
          </a:solidFill>
          <a:ln w="19050">
            <a:solidFill>
              <a:schemeClr val="accent2"/>
            </a:solidFill>
          </a:ln>
        </p:spPr>
      </p:pic>
      <p:pic>
        <p:nvPicPr>
          <p:cNvPr id="9" name="Content Placeholder 8">
            <a:extLst>
              <a:ext uri="{FF2B5EF4-FFF2-40B4-BE49-F238E27FC236}">
                <a16:creationId xmlns:a16="http://schemas.microsoft.com/office/drawing/2014/main" id="{B4D70840-261A-4940-98A4-ACAA943D2252}"/>
              </a:ext>
            </a:extLst>
          </p:cNvPr>
          <p:cNvPicPr>
            <a:picLocks noGrp="1" noChangeAspect="1"/>
          </p:cNvPicPr>
          <p:nvPr>
            <p:ph idx="16"/>
          </p:nvPr>
        </p:nvPicPr>
        <p:blipFill>
          <a:blip r:embed="rId4"/>
          <a:stretch>
            <a:fillRect/>
          </a:stretch>
        </p:blipFill>
        <p:spPr>
          <a:xfrm>
            <a:off x="4667250" y="4214813"/>
            <a:ext cx="1638300" cy="1981200"/>
          </a:xfrm>
        </p:spPr>
      </p:pic>
      <p:sp>
        <p:nvSpPr>
          <p:cNvPr id="4" name="TextBox 3">
            <a:extLst>
              <a:ext uri="{FF2B5EF4-FFF2-40B4-BE49-F238E27FC236}">
                <a16:creationId xmlns:a16="http://schemas.microsoft.com/office/drawing/2014/main" id="{37BCF464-D1C4-D840-B8F6-A0115D079E09}"/>
              </a:ext>
            </a:extLst>
          </p:cNvPr>
          <p:cNvSpPr txBox="1"/>
          <p:nvPr/>
        </p:nvSpPr>
        <p:spPr>
          <a:xfrm>
            <a:off x="4946572" y="1189818"/>
            <a:ext cx="4010141" cy="2308324"/>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chemeClr val="bg1"/>
                </a:solidFill>
              </a:rPr>
              <a:t>Brick construction of weirs appear to be relatively recent</a:t>
            </a:r>
          </a:p>
          <a:p>
            <a:pPr marL="285750" indent="-285750">
              <a:buFont typeface="Arial" panose="020B0604020202020204" pitchFamily="34" charset="0"/>
              <a:buChar char="•"/>
            </a:pPr>
            <a:r>
              <a:rPr lang="en-GB" sz="2400" dirty="0">
                <a:solidFill>
                  <a:schemeClr val="bg1"/>
                </a:solidFill>
              </a:rPr>
              <a:t>Current river alignment dates to the mid 20</a:t>
            </a:r>
            <a:r>
              <a:rPr lang="en-GB" sz="2400" baseline="30000" dirty="0">
                <a:solidFill>
                  <a:schemeClr val="bg1"/>
                </a:solidFill>
              </a:rPr>
              <a:t>th</a:t>
            </a:r>
            <a:r>
              <a:rPr lang="en-GB" sz="2400" dirty="0">
                <a:solidFill>
                  <a:schemeClr val="bg1"/>
                </a:solidFill>
              </a:rPr>
              <a:t> century</a:t>
            </a:r>
          </a:p>
        </p:txBody>
      </p:sp>
    </p:spTree>
    <p:extLst>
      <p:ext uri="{BB962C8B-B14F-4D97-AF65-F5344CB8AC3E}">
        <p14:creationId xmlns:p14="http://schemas.microsoft.com/office/powerpoint/2010/main" val="1620696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5DEB-2A6B-1245-E0BB-C0D33C661712}"/>
              </a:ext>
            </a:extLst>
          </p:cNvPr>
          <p:cNvSpPr>
            <a:spLocks noGrp="1"/>
          </p:cNvSpPr>
          <p:nvPr>
            <p:ph type="title"/>
          </p:nvPr>
        </p:nvSpPr>
        <p:spPr>
          <a:xfrm>
            <a:off x="1628603" y="475164"/>
            <a:ext cx="4872090" cy="498598"/>
          </a:xfrm>
        </p:spPr>
        <p:txBody>
          <a:bodyPr/>
          <a:lstStyle/>
          <a:p>
            <a:r>
              <a:rPr lang="en-GB" dirty="0"/>
              <a:t>Phased Weir Removal</a:t>
            </a:r>
          </a:p>
        </p:txBody>
      </p:sp>
      <p:sp>
        <p:nvSpPr>
          <p:cNvPr id="3" name="Slide Number Placeholder 2">
            <a:extLst>
              <a:ext uri="{FF2B5EF4-FFF2-40B4-BE49-F238E27FC236}">
                <a16:creationId xmlns:a16="http://schemas.microsoft.com/office/drawing/2014/main" id="{5105E6A2-1B02-5260-53E7-E6F3CC292252}"/>
              </a:ext>
            </a:extLst>
          </p:cNvPr>
          <p:cNvSpPr>
            <a:spLocks noGrp="1"/>
          </p:cNvSpPr>
          <p:nvPr>
            <p:ph type="sldNum" sz="quarter" idx="15"/>
          </p:nvPr>
        </p:nvSpPr>
        <p:spPr/>
        <p:txBody>
          <a:bodyPr/>
          <a:lstStyle/>
          <a:p>
            <a:pPr>
              <a:defRPr/>
            </a:pPr>
            <a:fld id="{D47A91DE-D07E-4F55-B6A0-E6FB5C42246F}" type="slidenum">
              <a:rPr lang="en-GB" smtClean="0"/>
              <a:pPr>
                <a:defRPr/>
              </a:pPr>
              <a:t>11</a:t>
            </a:fld>
            <a:endParaRPr lang="en-GB" dirty="0"/>
          </a:p>
        </p:txBody>
      </p:sp>
      <p:sp>
        <p:nvSpPr>
          <p:cNvPr id="4" name="Content Placeholder 3">
            <a:extLst>
              <a:ext uri="{FF2B5EF4-FFF2-40B4-BE49-F238E27FC236}">
                <a16:creationId xmlns:a16="http://schemas.microsoft.com/office/drawing/2014/main" id="{6FD279F0-ED5F-B374-972E-472A229F3B50}"/>
              </a:ext>
            </a:extLst>
          </p:cNvPr>
          <p:cNvSpPr>
            <a:spLocks noGrp="1"/>
          </p:cNvSpPr>
          <p:nvPr>
            <p:ph idx="1"/>
          </p:nvPr>
        </p:nvSpPr>
        <p:spPr>
          <a:xfrm>
            <a:off x="1007491" y="1514725"/>
            <a:ext cx="7467672" cy="4320580"/>
          </a:xfrm>
        </p:spPr>
        <p:txBody>
          <a:bodyPr/>
          <a:lstStyle/>
          <a:p>
            <a:r>
              <a:rPr lang="en-GB" sz="2400" dirty="0"/>
              <a:t>Phase 1 (January 2022)</a:t>
            </a:r>
          </a:p>
          <a:p>
            <a:pPr lvl="1"/>
            <a:r>
              <a:rPr lang="en-GB" dirty="0"/>
              <a:t>Complete removal of weir 1 and 2</a:t>
            </a:r>
          </a:p>
          <a:p>
            <a:pPr lvl="1"/>
            <a:r>
              <a:rPr lang="en-GB" dirty="0"/>
              <a:t>Partial removal of weir 3 and 4</a:t>
            </a:r>
          </a:p>
          <a:p>
            <a:endParaRPr lang="en-GB" sz="2400" dirty="0"/>
          </a:p>
          <a:p>
            <a:r>
              <a:rPr lang="en-GB" sz="2400" dirty="0"/>
              <a:t>Phase 2  (November 2022)</a:t>
            </a:r>
          </a:p>
          <a:p>
            <a:pPr lvl="1"/>
            <a:r>
              <a:rPr lang="en-GB" dirty="0"/>
              <a:t>Removal of rest of weir 3 and 4</a:t>
            </a:r>
          </a:p>
          <a:p>
            <a:pPr lvl="1"/>
            <a:r>
              <a:rPr lang="en-GB" dirty="0"/>
              <a:t>Removal of failed gabions</a:t>
            </a:r>
          </a:p>
          <a:p>
            <a:pPr marL="71437" indent="0">
              <a:buNone/>
            </a:pPr>
            <a:endParaRPr lang="en-GB" sz="2400" dirty="0"/>
          </a:p>
        </p:txBody>
      </p:sp>
    </p:spTree>
    <p:extLst>
      <p:ext uri="{BB962C8B-B14F-4D97-AF65-F5344CB8AC3E}">
        <p14:creationId xmlns:p14="http://schemas.microsoft.com/office/powerpoint/2010/main" val="2345657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1A98B-4381-4FE7-811B-21A5CF59F4DD}"/>
              </a:ext>
            </a:extLst>
          </p:cNvPr>
          <p:cNvSpPr>
            <a:spLocks noGrp="1"/>
          </p:cNvSpPr>
          <p:nvPr>
            <p:ph type="title"/>
          </p:nvPr>
        </p:nvSpPr>
        <p:spPr/>
        <p:txBody>
          <a:bodyPr/>
          <a:lstStyle/>
          <a:p>
            <a:pPr algn="ctr"/>
            <a:r>
              <a:rPr lang="en-GB" dirty="0"/>
              <a:t>Weir 1</a:t>
            </a:r>
          </a:p>
        </p:txBody>
      </p:sp>
      <p:sp>
        <p:nvSpPr>
          <p:cNvPr id="3" name="Slide Number Placeholder 2">
            <a:extLst>
              <a:ext uri="{FF2B5EF4-FFF2-40B4-BE49-F238E27FC236}">
                <a16:creationId xmlns:a16="http://schemas.microsoft.com/office/drawing/2014/main" id="{F0F6E4EF-9874-CBBD-9C0D-D598F89910EE}"/>
              </a:ext>
            </a:extLst>
          </p:cNvPr>
          <p:cNvSpPr>
            <a:spLocks noGrp="1"/>
          </p:cNvSpPr>
          <p:nvPr>
            <p:ph type="sldNum" sz="quarter" idx="15"/>
          </p:nvPr>
        </p:nvSpPr>
        <p:spPr/>
        <p:txBody>
          <a:bodyPr/>
          <a:lstStyle/>
          <a:p>
            <a:pPr>
              <a:defRPr/>
            </a:pPr>
            <a:fld id="{D47A91DE-D07E-4F55-B6A0-E6FB5C42246F}" type="slidenum">
              <a:rPr lang="en-GB" smtClean="0"/>
              <a:pPr>
                <a:defRPr/>
              </a:pPr>
              <a:t>12</a:t>
            </a:fld>
            <a:endParaRPr lang="en-GB" dirty="0"/>
          </a:p>
        </p:txBody>
      </p:sp>
      <p:pic>
        <p:nvPicPr>
          <p:cNvPr id="6" name="Content Placeholder 5">
            <a:extLst>
              <a:ext uri="{FF2B5EF4-FFF2-40B4-BE49-F238E27FC236}">
                <a16:creationId xmlns:a16="http://schemas.microsoft.com/office/drawing/2014/main" id="{C47D65BA-6B73-C796-B238-B1A23A4764DA}"/>
              </a:ext>
            </a:extLst>
          </p:cNvPr>
          <p:cNvPicPr>
            <a:picLocks noGrp="1" noChangeAspect="1"/>
          </p:cNvPicPr>
          <p:nvPr>
            <p:ph idx="1"/>
          </p:nvPr>
        </p:nvPicPr>
        <p:blipFill>
          <a:blip r:embed="rId3"/>
          <a:stretch>
            <a:fillRect/>
          </a:stretch>
        </p:blipFill>
        <p:spPr>
          <a:xfrm>
            <a:off x="468313" y="1184001"/>
            <a:ext cx="3515858" cy="4785473"/>
          </a:xfrm>
          <a:prstGeom prst="rect">
            <a:avLst/>
          </a:prstGeom>
        </p:spPr>
      </p:pic>
      <p:pic>
        <p:nvPicPr>
          <p:cNvPr id="7" name="Content Placeholder 6">
            <a:extLst>
              <a:ext uri="{FF2B5EF4-FFF2-40B4-BE49-F238E27FC236}">
                <a16:creationId xmlns:a16="http://schemas.microsoft.com/office/drawing/2014/main" id="{BD60D7D5-DDDA-DE58-0CFE-995621C28E45}"/>
              </a:ext>
            </a:extLst>
          </p:cNvPr>
          <p:cNvPicPr>
            <a:picLocks noGrp="1" noChangeAspect="1"/>
          </p:cNvPicPr>
          <p:nvPr>
            <p:ph idx="16"/>
          </p:nvPr>
        </p:nvPicPr>
        <p:blipFill>
          <a:blip r:embed="rId4"/>
          <a:stretch>
            <a:fillRect/>
          </a:stretch>
        </p:blipFill>
        <p:spPr>
          <a:xfrm>
            <a:off x="4170144" y="1184002"/>
            <a:ext cx="4141908" cy="4785472"/>
          </a:xfrm>
          <a:prstGeom prst="rect">
            <a:avLst/>
          </a:prstGeom>
        </p:spPr>
      </p:pic>
      <p:sp>
        <p:nvSpPr>
          <p:cNvPr id="8" name="TextBox 7">
            <a:extLst>
              <a:ext uri="{FF2B5EF4-FFF2-40B4-BE49-F238E27FC236}">
                <a16:creationId xmlns:a16="http://schemas.microsoft.com/office/drawing/2014/main" id="{E6D0AB60-5E5F-C532-2004-8CFF4E5F91D2}"/>
              </a:ext>
            </a:extLst>
          </p:cNvPr>
          <p:cNvSpPr txBox="1"/>
          <p:nvPr/>
        </p:nvSpPr>
        <p:spPr>
          <a:xfrm>
            <a:off x="383525" y="5951974"/>
            <a:ext cx="2831335" cy="369332"/>
          </a:xfrm>
          <a:prstGeom prst="rect">
            <a:avLst/>
          </a:prstGeom>
          <a:noFill/>
        </p:spPr>
        <p:txBody>
          <a:bodyPr wrap="square" rtlCol="0">
            <a:spAutoFit/>
          </a:bodyPr>
          <a:lstStyle/>
          <a:p>
            <a:r>
              <a:rPr lang="en-GB" dirty="0">
                <a:solidFill>
                  <a:schemeClr val="bg1"/>
                </a:solidFill>
              </a:rPr>
              <a:t>Pre-weir removal</a:t>
            </a:r>
          </a:p>
        </p:txBody>
      </p:sp>
      <p:sp>
        <p:nvSpPr>
          <p:cNvPr id="9" name="TextBox 8">
            <a:extLst>
              <a:ext uri="{FF2B5EF4-FFF2-40B4-BE49-F238E27FC236}">
                <a16:creationId xmlns:a16="http://schemas.microsoft.com/office/drawing/2014/main" id="{32922856-C727-46DC-9715-22C185456556}"/>
              </a:ext>
            </a:extLst>
          </p:cNvPr>
          <p:cNvSpPr txBox="1"/>
          <p:nvPr/>
        </p:nvSpPr>
        <p:spPr>
          <a:xfrm>
            <a:off x="4170144" y="6013873"/>
            <a:ext cx="2831335" cy="369332"/>
          </a:xfrm>
          <a:prstGeom prst="rect">
            <a:avLst/>
          </a:prstGeom>
          <a:noFill/>
        </p:spPr>
        <p:txBody>
          <a:bodyPr wrap="square" rtlCol="0">
            <a:spAutoFit/>
          </a:bodyPr>
          <a:lstStyle/>
          <a:p>
            <a:r>
              <a:rPr lang="en-GB" dirty="0">
                <a:solidFill>
                  <a:schemeClr val="bg1"/>
                </a:solidFill>
              </a:rPr>
              <a:t>April 2022</a:t>
            </a:r>
          </a:p>
        </p:txBody>
      </p:sp>
    </p:spTree>
    <p:extLst>
      <p:ext uri="{BB962C8B-B14F-4D97-AF65-F5344CB8AC3E}">
        <p14:creationId xmlns:p14="http://schemas.microsoft.com/office/powerpoint/2010/main" val="3864488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D3D3-F7C0-B6B0-8F19-A973D9E59010}"/>
              </a:ext>
            </a:extLst>
          </p:cNvPr>
          <p:cNvSpPr>
            <a:spLocks noGrp="1"/>
          </p:cNvSpPr>
          <p:nvPr>
            <p:ph type="title"/>
          </p:nvPr>
        </p:nvSpPr>
        <p:spPr/>
        <p:txBody>
          <a:bodyPr/>
          <a:lstStyle/>
          <a:p>
            <a:pPr algn="ctr"/>
            <a:r>
              <a:rPr lang="en-GB" dirty="0"/>
              <a:t>Weir 1</a:t>
            </a:r>
          </a:p>
        </p:txBody>
      </p:sp>
      <p:sp>
        <p:nvSpPr>
          <p:cNvPr id="3" name="Slide Number Placeholder 2">
            <a:extLst>
              <a:ext uri="{FF2B5EF4-FFF2-40B4-BE49-F238E27FC236}">
                <a16:creationId xmlns:a16="http://schemas.microsoft.com/office/drawing/2014/main" id="{01FD2516-B2A3-5FA2-1BDA-E00E998B8FF2}"/>
              </a:ext>
            </a:extLst>
          </p:cNvPr>
          <p:cNvSpPr>
            <a:spLocks noGrp="1"/>
          </p:cNvSpPr>
          <p:nvPr>
            <p:ph type="sldNum" sz="quarter" idx="15"/>
          </p:nvPr>
        </p:nvSpPr>
        <p:spPr/>
        <p:txBody>
          <a:bodyPr/>
          <a:lstStyle/>
          <a:p>
            <a:pPr>
              <a:defRPr/>
            </a:pPr>
            <a:fld id="{D47A91DE-D07E-4F55-B6A0-E6FB5C42246F}" type="slidenum">
              <a:rPr lang="en-GB" smtClean="0"/>
              <a:pPr>
                <a:defRPr/>
              </a:pPr>
              <a:t>13</a:t>
            </a:fld>
            <a:endParaRPr lang="en-GB" dirty="0"/>
          </a:p>
        </p:txBody>
      </p:sp>
      <p:pic>
        <p:nvPicPr>
          <p:cNvPr id="6" name="Content Placeholder 6" descr="A picture containing outdoor, dam, scene, watercourse&#10;&#10;Description automatically generated">
            <a:extLst>
              <a:ext uri="{FF2B5EF4-FFF2-40B4-BE49-F238E27FC236}">
                <a16:creationId xmlns:a16="http://schemas.microsoft.com/office/drawing/2014/main" id="{9B94E604-F0C5-8B37-7085-F818780F901E}"/>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bwMode="auto">
          <a:xfrm>
            <a:off x="162217" y="980728"/>
            <a:ext cx="3416531" cy="2560320"/>
          </a:xfrm>
          <a:prstGeom prst="rect">
            <a:avLst/>
          </a:prstGeom>
          <a:noFill/>
          <a:ln w="9525">
            <a:noFill/>
            <a:miter lim="800000"/>
            <a:headEnd/>
            <a:tailEnd/>
          </a:ln>
        </p:spPr>
      </p:pic>
      <p:pic>
        <p:nvPicPr>
          <p:cNvPr id="7" name="Picture 2">
            <a:extLst>
              <a:ext uri="{FF2B5EF4-FFF2-40B4-BE49-F238E27FC236}">
                <a16:creationId xmlns:a16="http://schemas.microsoft.com/office/drawing/2014/main" id="{78EBD4E0-141F-89EE-D8A0-424C0FBEE2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217" y="3682723"/>
            <a:ext cx="3414319" cy="25607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708B6D7-2653-CDA5-6971-C2F0FE1ABE85}"/>
              </a:ext>
            </a:extLst>
          </p:cNvPr>
          <p:cNvSpPr txBox="1"/>
          <p:nvPr/>
        </p:nvSpPr>
        <p:spPr>
          <a:xfrm>
            <a:off x="55236" y="6191204"/>
            <a:ext cx="2032746" cy="369332"/>
          </a:xfrm>
          <a:prstGeom prst="rect">
            <a:avLst/>
          </a:prstGeom>
          <a:noFill/>
        </p:spPr>
        <p:txBody>
          <a:bodyPr wrap="square" rtlCol="0">
            <a:spAutoFit/>
          </a:bodyPr>
          <a:lstStyle/>
          <a:p>
            <a:r>
              <a:rPr lang="en-GB" dirty="0">
                <a:solidFill>
                  <a:schemeClr val="bg1"/>
                </a:solidFill>
              </a:rPr>
              <a:t>Before</a:t>
            </a:r>
          </a:p>
        </p:txBody>
      </p:sp>
      <p:pic>
        <p:nvPicPr>
          <p:cNvPr id="9" name="IMG_0580">
            <a:hlinkClick r:id="" action="ppaction://media"/>
            <a:extLst>
              <a:ext uri="{FF2B5EF4-FFF2-40B4-BE49-F238E27FC236}">
                <a16:creationId xmlns:a16="http://schemas.microsoft.com/office/drawing/2014/main" id="{01839131-B9FC-2469-310A-97F5C96884C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683517" y="991113"/>
            <a:ext cx="2976330" cy="5252349"/>
          </a:xfrm>
          <a:prstGeom prst="rect">
            <a:avLst/>
          </a:prstGeom>
        </p:spPr>
      </p:pic>
      <p:pic>
        <p:nvPicPr>
          <p:cNvPr id="10" name="Picture 4">
            <a:extLst>
              <a:ext uri="{FF2B5EF4-FFF2-40B4-BE49-F238E27FC236}">
                <a16:creationId xmlns:a16="http://schemas.microsoft.com/office/drawing/2014/main" id="{01618576-0FB5-1947-3FBC-91A398DE08AB}"/>
              </a:ext>
            </a:extLst>
          </p:cNvPr>
          <p:cNvPicPr>
            <a:picLocks noGrp="1" noChangeAspect="1" noChangeArrowheads="1"/>
          </p:cNvPicPr>
          <p:nvPr>
            <p:ph idx="16"/>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438341" y="2566381"/>
            <a:ext cx="2601884" cy="19493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A9B419B-14F3-DA0F-9BF0-5E839ABAC3C4}"/>
              </a:ext>
            </a:extLst>
          </p:cNvPr>
          <p:cNvSpPr txBox="1"/>
          <p:nvPr/>
        </p:nvSpPr>
        <p:spPr>
          <a:xfrm>
            <a:off x="6681205" y="4841991"/>
            <a:ext cx="2032746" cy="369332"/>
          </a:xfrm>
          <a:prstGeom prst="rect">
            <a:avLst/>
          </a:prstGeom>
          <a:noFill/>
        </p:spPr>
        <p:txBody>
          <a:bodyPr wrap="square" rtlCol="0">
            <a:spAutoFit/>
          </a:bodyPr>
          <a:lstStyle/>
          <a:p>
            <a:r>
              <a:rPr lang="en-GB" dirty="0">
                <a:solidFill>
                  <a:schemeClr val="bg1"/>
                </a:solidFill>
              </a:rPr>
              <a:t>After</a:t>
            </a:r>
          </a:p>
        </p:txBody>
      </p:sp>
    </p:spTree>
    <p:extLst>
      <p:ext uri="{BB962C8B-B14F-4D97-AF65-F5344CB8AC3E}">
        <p14:creationId xmlns:p14="http://schemas.microsoft.com/office/powerpoint/2010/main" val="3212041429"/>
      </p:ext>
    </p:extLst>
  </p:cSld>
  <p:clrMapOvr>
    <a:masterClrMapping/>
  </p:clrMapOvr>
  <p:timing>
    <p:tnLst>
      <p:par>
        <p:cTn id="1" dur="indefinite" restart="never" nodeType="tmRoot">
          <p:childTnLst>
            <p:video>
              <p:cMediaNode vol="80000">
                <p:cTn id="2"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04CCF-C2F8-DDAD-FB1B-3CC3ABFB4F8E}"/>
              </a:ext>
            </a:extLst>
          </p:cNvPr>
          <p:cNvSpPr>
            <a:spLocks noGrp="1"/>
          </p:cNvSpPr>
          <p:nvPr>
            <p:ph type="title"/>
          </p:nvPr>
        </p:nvSpPr>
        <p:spPr/>
        <p:txBody>
          <a:bodyPr/>
          <a:lstStyle/>
          <a:p>
            <a:pPr algn="ctr"/>
            <a:r>
              <a:rPr lang="en-GB" dirty="0"/>
              <a:t>Weir 1</a:t>
            </a:r>
          </a:p>
        </p:txBody>
      </p:sp>
      <p:sp>
        <p:nvSpPr>
          <p:cNvPr id="3" name="Slide Number Placeholder 2">
            <a:extLst>
              <a:ext uri="{FF2B5EF4-FFF2-40B4-BE49-F238E27FC236}">
                <a16:creationId xmlns:a16="http://schemas.microsoft.com/office/drawing/2014/main" id="{A4082360-99F2-9172-340D-BD4C22910C8D}"/>
              </a:ext>
            </a:extLst>
          </p:cNvPr>
          <p:cNvSpPr>
            <a:spLocks noGrp="1"/>
          </p:cNvSpPr>
          <p:nvPr>
            <p:ph type="sldNum" sz="quarter" idx="15"/>
          </p:nvPr>
        </p:nvSpPr>
        <p:spPr/>
        <p:txBody>
          <a:bodyPr/>
          <a:lstStyle/>
          <a:p>
            <a:pPr>
              <a:defRPr/>
            </a:pPr>
            <a:fld id="{D47A91DE-D07E-4F55-B6A0-E6FB5C42246F}" type="slidenum">
              <a:rPr lang="en-GB" smtClean="0"/>
              <a:pPr>
                <a:defRPr/>
              </a:pPr>
              <a:t>14</a:t>
            </a:fld>
            <a:endParaRPr lang="en-GB" dirty="0"/>
          </a:p>
        </p:txBody>
      </p:sp>
      <p:pic>
        <p:nvPicPr>
          <p:cNvPr id="7" name="Content Placeholder 6" descr="A river running through a forest&#10;&#10;Description automatically generated with low confidence">
            <a:extLst>
              <a:ext uri="{FF2B5EF4-FFF2-40B4-BE49-F238E27FC236}">
                <a16:creationId xmlns:a16="http://schemas.microsoft.com/office/drawing/2014/main" id="{A16D74BC-85F2-348E-FC45-0B0030B943E6}"/>
              </a:ext>
            </a:extLst>
          </p:cNvPr>
          <p:cNvPicPr>
            <a:picLocks noGrp="1" noChangeAspect="1"/>
          </p:cNvPicPr>
          <p:nvPr>
            <p:ph idx="16"/>
          </p:nvPr>
        </p:nvPicPr>
        <p:blipFill>
          <a:blip r:embed="rId3" cstate="print">
            <a:extLst>
              <a:ext uri="{28A0092B-C50C-407E-A947-70E740481C1C}">
                <a14:useLocalDpi xmlns:a14="http://schemas.microsoft.com/office/drawing/2010/main" val="0"/>
              </a:ext>
            </a:extLst>
          </a:blip>
          <a:stretch>
            <a:fillRect/>
          </a:stretch>
        </p:blipFill>
        <p:spPr>
          <a:xfrm>
            <a:off x="4572000" y="1820417"/>
            <a:ext cx="4032250" cy="3023576"/>
          </a:xfrm>
          <a:prstGeom prst="rect">
            <a:avLst/>
          </a:prstGeom>
        </p:spPr>
      </p:pic>
      <p:sp>
        <p:nvSpPr>
          <p:cNvPr id="4" name="TextBox 3">
            <a:extLst>
              <a:ext uri="{FF2B5EF4-FFF2-40B4-BE49-F238E27FC236}">
                <a16:creationId xmlns:a16="http://schemas.microsoft.com/office/drawing/2014/main" id="{D23CE1AE-5742-38BB-E6D7-CE9FB88A9AFC}"/>
              </a:ext>
            </a:extLst>
          </p:cNvPr>
          <p:cNvSpPr txBox="1"/>
          <p:nvPr/>
        </p:nvSpPr>
        <p:spPr>
          <a:xfrm>
            <a:off x="3855904" y="5199961"/>
            <a:ext cx="1817783" cy="369332"/>
          </a:xfrm>
          <a:prstGeom prst="rect">
            <a:avLst/>
          </a:prstGeom>
          <a:noFill/>
        </p:spPr>
        <p:txBody>
          <a:bodyPr wrap="square" rtlCol="0">
            <a:spAutoFit/>
          </a:bodyPr>
          <a:lstStyle/>
          <a:p>
            <a:r>
              <a:rPr lang="en-GB" dirty="0">
                <a:solidFill>
                  <a:schemeClr val="bg1"/>
                </a:solidFill>
              </a:rPr>
              <a:t>May 2023</a:t>
            </a:r>
          </a:p>
        </p:txBody>
      </p:sp>
      <p:pic>
        <p:nvPicPr>
          <p:cNvPr id="12" name="Content Placeholder 11" descr="A picture containing outdoor, plant, tree, grass&#10;&#10;Description automatically generated">
            <a:extLst>
              <a:ext uri="{FF2B5EF4-FFF2-40B4-BE49-F238E27FC236}">
                <a16:creationId xmlns:a16="http://schemas.microsoft.com/office/drawing/2014/main" id="{F78D5BE9-1DF1-E80F-43AE-59924F6E8A3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68313" y="1820417"/>
            <a:ext cx="4032250" cy="3024187"/>
          </a:xfrm>
        </p:spPr>
      </p:pic>
    </p:spTree>
    <p:extLst>
      <p:ext uri="{BB962C8B-B14F-4D97-AF65-F5344CB8AC3E}">
        <p14:creationId xmlns:p14="http://schemas.microsoft.com/office/powerpoint/2010/main" val="2447356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96DF4-B1E4-290E-FBC7-B7B2754367B8}"/>
              </a:ext>
            </a:extLst>
          </p:cNvPr>
          <p:cNvSpPr>
            <a:spLocks noGrp="1"/>
          </p:cNvSpPr>
          <p:nvPr>
            <p:ph type="title"/>
          </p:nvPr>
        </p:nvSpPr>
        <p:spPr>
          <a:xfrm>
            <a:off x="3390489" y="560849"/>
            <a:ext cx="2363022" cy="498598"/>
          </a:xfrm>
        </p:spPr>
        <p:txBody>
          <a:bodyPr/>
          <a:lstStyle/>
          <a:p>
            <a:r>
              <a:rPr lang="en-GB" dirty="0"/>
              <a:t>Weir 2</a:t>
            </a:r>
          </a:p>
        </p:txBody>
      </p:sp>
      <p:sp>
        <p:nvSpPr>
          <p:cNvPr id="3" name="Slide Number Placeholder 2">
            <a:extLst>
              <a:ext uri="{FF2B5EF4-FFF2-40B4-BE49-F238E27FC236}">
                <a16:creationId xmlns:a16="http://schemas.microsoft.com/office/drawing/2014/main" id="{C6FBEC0B-3D22-2E87-C7CA-F65A09C94BDA}"/>
              </a:ext>
            </a:extLst>
          </p:cNvPr>
          <p:cNvSpPr>
            <a:spLocks noGrp="1"/>
          </p:cNvSpPr>
          <p:nvPr>
            <p:ph type="sldNum" sz="quarter" idx="15"/>
          </p:nvPr>
        </p:nvSpPr>
        <p:spPr/>
        <p:txBody>
          <a:bodyPr/>
          <a:lstStyle/>
          <a:p>
            <a:pPr>
              <a:defRPr/>
            </a:pPr>
            <a:fld id="{D47A91DE-D07E-4F55-B6A0-E6FB5C42246F}" type="slidenum">
              <a:rPr lang="en-GB" smtClean="0"/>
              <a:pPr>
                <a:defRPr/>
              </a:pPr>
              <a:t>15</a:t>
            </a:fld>
            <a:endParaRPr lang="en-GB" dirty="0"/>
          </a:p>
        </p:txBody>
      </p:sp>
      <p:pic>
        <p:nvPicPr>
          <p:cNvPr id="5" name="Picture 4">
            <a:extLst>
              <a:ext uri="{FF2B5EF4-FFF2-40B4-BE49-F238E27FC236}">
                <a16:creationId xmlns:a16="http://schemas.microsoft.com/office/drawing/2014/main" id="{2CFB623D-B3F0-817E-8F3E-2E56E76B5BB4}"/>
              </a:ext>
            </a:extLst>
          </p:cNvPr>
          <p:cNvPicPr>
            <a:picLocks noChangeAspect="1"/>
          </p:cNvPicPr>
          <p:nvPr/>
        </p:nvPicPr>
        <p:blipFill>
          <a:blip r:embed="rId3"/>
          <a:stretch>
            <a:fillRect/>
          </a:stretch>
        </p:blipFill>
        <p:spPr>
          <a:xfrm>
            <a:off x="4204725" y="1277957"/>
            <a:ext cx="4046907" cy="4777420"/>
          </a:xfrm>
          <a:prstGeom prst="rect">
            <a:avLst/>
          </a:prstGeom>
        </p:spPr>
      </p:pic>
      <p:pic>
        <p:nvPicPr>
          <p:cNvPr id="7" name="Picture 6">
            <a:extLst>
              <a:ext uri="{FF2B5EF4-FFF2-40B4-BE49-F238E27FC236}">
                <a16:creationId xmlns:a16="http://schemas.microsoft.com/office/drawing/2014/main" id="{11BA2F9A-5237-F128-FA4C-32DA79AC8DA5}"/>
              </a:ext>
            </a:extLst>
          </p:cNvPr>
          <p:cNvPicPr>
            <a:picLocks noChangeAspect="1"/>
          </p:cNvPicPr>
          <p:nvPr/>
        </p:nvPicPr>
        <p:blipFill>
          <a:blip r:embed="rId4"/>
          <a:stretch>
            <a:fillRect/>
          </a:stretch>
        </p:blipFill>
        <p:spPr>
          <a:xfrm>
            <a:off x="614753" y="1277957"/>
            <a:ext cx="3416139" cy="4825388"/>
          </a:xfrm>
          <a:prstGeom prst="rect">
            <a:avLst/>
          </a:prstGeom>
        </p:spPr>
      </p:pic>
      <p:sp>
        <p:nvSpPr>
          <p:cNvPr id="4" name="TextBox 3">
            <a:extLst>
              <a:ext uri="{FF2B5EF4-FFF2-40B4-BE49-F238E27FC236}">
                <a16:creationId xmlns:a16="http://schemas.microsoft.com/office/drawing/2014/main" id="{26FE5C8F-1380-2D2E-BE70-4DD34B333C45}"/>
              </a:ext>
            </a:extLst>
          </p:cNvPr>
          <p:cNvSpPr txBox="1"/>
          <p:nvPr/>
        </p:nvSpPr>
        <p:spPr>
          <a:xfrm>
            <a:off x="559154" y="6112485"/>
            <a:ext cx="2831335" cy="369332"/>
          </a:xfrm>
          <a:prstGeom prst="rect">
            <a:avLst/>
          </a:prstGeom>
          <a:noFill/>
        </p:spPr>
        <p:txBody>
          <a:bodyPr wrap="square" rtlCol="0">
            <a:spAutoFit/>
          </a:bodyPr>
          <a:lstStyle/>
          <a:p>
            <a:r>
              <a:rPr lang="en-GB" dirty="0">
                <a:solidFill>
                  <a:schemeClr val="bg1"/>
                </a:solidFill>
              </a:rPr>
              <a:t>Pre-weir removal</a:t>
            </a:r>
          </a:p>
        </p:txBody>
      </p:sp>
      <p:sp>
        <p:nvSpPr>
          <p:cNvPr id="6" name="TextBox 5">
            <a:extLst>
              <a:ext uri="{FF2B5EF4-FFF2-40B4-BE49-F238E27FC236}">
                <a16:creationId xmlns:a16="http://schemas.microsoft.com/office/drawing/2014/main" id="{62B799CA-0ACD-7256-A4A1-4AB95C62F650}"/>
              </a:ext>
            </a:extLst>
          </p:cNvPr>
          <p:cNvSpPr txBox="1"/>
          <p:nvPr/>
        </p:nvSpPr>
        <p:spPr>
          <a:xfrm>
            <a:off x="4204725" y="6103345"/>
            <a:ext cx="2831335" cy="369332"/>
          </a:xfrm>
          <a:prstGeom prst="rect">
            <a:avLst/>
          </a:prstGeom>
          <a:noFill/>
        </p:spPr>
        <p:txBody>
          <a:bodyPr wrap="square" rtlCol="0">
            <a:spAutoFit/>
          </a:bodyPr>
          <a:lstStyle/>
          <a:p>
            <a:r>
              <a:rPr lang="en-GB" dirty="0">
                <a:solidFill>
                  <a:schemeClr val="bg1"/>
                </a:solidFill>
              </a:rPr>
              <a:t>April 2022</a:t>
            </a:r>
          </a:p>
        </p:txBody>
      </p:sp>
    </p:spTree>
    <p:extLst>
      <p:ext uri="{BB962C8B-B14F-4D97-AF65-F5344CB8AC3E}">
        <p14:creationId xmlns:p14="http://schemas.microsoft.com/office/powerpoint/2010/main" val="1704117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77C4-D5B3-D2B1-477C-1C1FB8D6F9E4}"/>
              </a:ext>
            </a:extLst>
          </p:cNvPr>
          <p:cNvSpPr>
            <a:spLocks noGrp="1"/>
          </p:cNvSpPr>
          <p:nvPr>
            <p:ph type="title"/>
          </p:nvPr>
        </p:nvSpPr>
        <p:spPr>
          <a:xfrm>
            <a:off x="468312" y="253830"/>
            <a:ext cx="8207375" cy="498598"/>
          </a:xfrm>
        </p:spPr>
        <p:txBody>
          <a:bodyPr/>
          <a:lstStyle/>
          <a:p>
            <a:pPr algn="ctr"/>
            <a:r>
              <a:rPr lang="en-GB" dirty="0"/>
              <a:t>Weir 2</a:t>
            </a:r>
          </a:p>
        </p:txBody>
      </p:sp>
      <p:sp>
        <p:nvSpPr>
          <p:cNvPr id="3" name="Slide Number Placeholder 2">
            <a:extLst>
              <a:ext uri="{FF2B5EF4-FFF2-40B4-BE49-F238E27FC236}">
                <a16:creationId xmlns:a16="http://schemas.microsoft.com/office/drawing/2014/main" id="{A53A2CF2-F396-9315-5491-95B78E6591D6}"/>
              </a:ext>
            </a:extLst>
          </p:cNvPr>
          <p:cNvSpPr>
            <a:spLocks noGrp="1"/>
          </p:cNvSpPr>
          <p:nvPr>
            <p:ph type="sldNum" sz="quarter" idx="15"/>
          </p:nvPr>
        </p:nvSpPr>
        <p:spPr/>
        <p:txBody>
          <a:bodyPr/>
          <a:lstStyle/>
          <a:p>
            <a:pPr>
              <a:defRPr/>
            </a:pPr>
            <a:fld id="{D47A91DE-D07E-4F55-B6A0-E6FB5C42246F}" type="slidenum">
              <a:rPr lang="en-GB" smtClean="0"/>
              <a:pPr>
                <a:defRPr/>
              </a:pPr>
              <a:t>16</a:t>
            </a:fld>
            <a:endParaRPr lang="en-GB" dirty="0"/>
          </a:p>
        </p:txBody>
      </p:sp>
      <p:pic>
        <p:nvPicPr>
          <p:cNvPr id="9" name="Picture 8" descr="A picture containing outdoor, tree, water, watercourse&#10;&#10;Description automatically generated">
            <a:extLst>
              <a:ext uri="{FF2B5EF4-FFF2-40B4-BE49-F238E27FC236}">
                <a16:creationId xmlns:a16="http://schemas.microsoft.com/office/drawing/2014/main" id="{173F28D4-AAFD-12BA-BDAE-C8693AD6E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596" y="1502228"/>
            <a:ext cx="2708380" cy="3611173"/>
          </a:xfrm>
          <a:prstGeom prst="rect">
            <a:avLst/>
          </a:prstGeom>
        </p:spPr>
      </p:pic>
      <p:pic>
        <p:nvPicPr>
          <p:cNvPr id="8" name="Content Placeholder 7" descr="A picture containing outdoor, ground, tree, water&#10;&#10;Description automatically generated">
            <a:extLst>
              <a:ext uri="{FF2B5EF4-FFF2-40B4-BE49-F238E27FC236}">
                <a16:creationId xmlns:a16="http://schemas.microsoft.com/office/drawing/2014/main" id="{D67C682F-A6CC-B170-8378-7E4155D49897}"/>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470312" y="728077"/>
            <a:ext cx="3966074" cy="2974555"/>
          </a:xfrm>
        </p:spPr>
      </p:pic>
      <p:pic>
        <p:nvPicPr>
          <p:cNvPr id="5" name="Picture 4" descr="A picture containing outdoor, plant, sky, tree&#10;&#10;Description automatically generated">
            <a:extLst>
              <a:ext uri="{FF2B5EF4-FFF2-40B4-BE49-F238E27FC236}">
                <a16:creationId xmlns:a16="http://schemas.microsoft.com/office/drawing/2014/main" id="{2EB6CC44-0EE6-AA08-032A-872C2BB838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312" y="3788619"/>
            <a:ext cx="3966074" cy="2974556"/>
          </a:xfrm>
          <a:prstGeom prst="rect">
            <a:avLst/>
          </a:prstGeom>
        </p:spPr>
      </p:pic>
      <p:sp>
        <p:nvSpPr>
          <p:cNvPr id="7" name="TextBox 6">
            <a:extLst>
              <a:ext uri="{FF2B5EF4-FFF2-40B4-BE49-F238E27FC236}">
                <a16:creationId xmlns:a16="http://schemas.microsoft.com/office/drawing/2014/main" id="{F7FA1CA7-8CDD-305A-6C4D-C1D7CD41A21A}"/>
              </a:ext>
            </a:extLst>
          </p:cNvPr>
          <p:cNvSpPr txBox="1"/>
          <p:nvPr/>
        </p:nvSpPr>
        <p:spPr>
          <a:xfrm>
            <a:off x="468312" y="5171106"/>
            <a:ext cx="4572000" cy="369332"/>
          </a:xfrm>
          <a:prstGeom prst="rect">
            <a:avLst/>
          </a:prstGeom>
          <a:noFill/>
        </p:spPr>
        <p:txBody>
          <a:bodyPr wrap="square">
            <a:spAutoFit/>
          </a:bodyPr>
          <a:lstStyle/>
          <a:p>
            <a:r>
              <a:rPr lang="en-GB" dirty="0">
                <a:solidFill>
                  <a:schemeClr val="bg1"/>
                </a:solidFill>
              </a:rPr>
              <a:t>Before</a:t>
            </a:r>
            <a:endParaRPr lang="en-GB" dirty="0"/>
          </a:p>
        </p:txBody>
      </p:sp>
      <p:sp>
        <p:nvSpPr>
          <p:cNvPr id="10" name="TextBox 9">
            <a:extLst>
              <a:ext uri="{FF2B5EF4-FFF2-40B4-BE49-F238E27FC236}">
                <a16:creationId xmlns:a16="http://schemas.microsoft.com/office/drawing/2014/main" id="{7DF0637F-4FEA-8871-5A9E-0AB4AC03378A}"/>
              </a:ext>
            </a:extLst>
          </p:cNvPr>
          <p:cNvSpPr txBox="1"/>
          <p:nvPr/>
        </p:nvSpPr>
        <p:spPr>
          <a:xfrm>
            <a:off x="7513504" y="4946372"/>
            <a:ext cx="1817783" cy="369332"/>
          </a:xfrm>
          <a:prstGeom prst="rect">
            <a:avLst/>
          </a:prstGeom>
          <a:noFill/>
        </p:spPr>
        <p:txBody>
          <a:bodyPr wrap="square" rtlCol="0">
            <a:spAutoFit/>
          </a:bodyPr>
          <a:lstStyle/>
          <a:p>
            <a:r>
              <a:rPr lang="en-GB" dirty="0">
                <a:solidFill>
                  <a:schemeClr val="bg1"/>
                </a:solidFill>
              </a:rPr>
              <a:t>May 2023</a:t>
            </a:r>
          </a:p>
        </p:txBody>
      </p:sp>
      <p:sp>
        <p:nvSpPr>
          <p:cNvPr id="11" name="TextBox 10">
            <a:extLst>
              <a:ext uri="{FF2B5EF4-FFF2-40B4-BE49-F238E27FC236}">
                <a16:creationId xmlns:a16="http://schemas.microsoft.com/office/drawing/2014/main" id="{8B2A7E03-45ED-E113-4B08-352314F3A445}"/>
              </a:ext>
            </a:extLst>
          </p:cNvPr>
          <p:cNvSpPr txBox="1"/>
          <p:nvPr/>
        </p:nvSpPr>
        <p:spPr>
          <a:xfrm>
            <a:off x="7586031" y="2215354"/>
            <a:ext cx="2032746" cy="369332"/>
          </a:xfrm>
          <a:prstGeom prst="rect">
            <a:avLst/>
          </a:prstGeom>
          <a:noFill/>
        </p:spPr>
        <p:txBody>
          <a:bodyPr wrap="square" rtlCol="0">
            <a:spAutoFit/>
          </a:bodyPr>
          <a:lstStyle/>
          <a:p>
            <a:r>
              <a:rPr lang="en-GB" dirty="0">
                <a:solidFill>
                  <a:schemeClr val="bg1"/>
                </a:solidFill>
              </a:rPr>
              <a:t>After</a:t>
            </a:r>
          </a:p>
        </p:txBody>
      </p:sp>
    </p:spTree>
    <p:extLst>
      <p:ext uri="{BB962C8B-B14F-4D97-AF65-F5344CB8AC3E}">
        <p14:creationId xmlns:p14="http://schemas.microsoft.com/office/powerpoint/2010/main" val="3858164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E4FA-DD62-C0B8-6084-72B0ED6E1A5D}"/>
              </a:ext>
            </a:extLst>
          </p:cNvPr>
          <p:cNvSpPr>
            <a:spLocks noGrp="1"/>
          </p:cNvSpPr>
          <p:nvPr>
            <p:ph type="title"/>
          </p:nvPr>
        </p:nvSpPr>
        <p:spPr>
          <a:xfrm>
            <a:off x="3431850" y="157998"/>
            <a:ext cx="8207375" cy="498598"/>
          </a:xfrm>
        </p:spPr>
        <p:txBody>
          <a:bodyPr/>
          <a:lstStyle/>
          <a:p>
            <a:r>
              <a:rPr lang="en-GB" dirty="0"/>
              <a:t>Weir 3</a:t>
            </a:r>
          </a:p>
        </p:txBody>
      </p:sp>
      <p:sp>
        <p:nvSpPr>
          <p:cNvPr id="3" name="Slide Number Placeholder 2">
            <a:extLst>
              <a:ext uri="{FF2B5EF4-FFF2-40B4-BE49-F238E27FC236}">
                <a16:creationId xmlns:a16="http://schemas.microsoft.com/office/drawing/2014/main" id="{2EEFF3A8-4144-23DC-D991-87164F051D1E}"/>
              </a:ext>
            </a:extLst>
          </p:cNvPr>
          <p:cNvSpPr>
            <a:spLocks noGrp="1"/>
          </p:cNvSpPr>
          <p:nvPr>
            <p:ph type="sldNum" sz="quarter" idx="15"/>
          </p:nvPr>
        </p:nvSpPr>
        <p:spPr/>
        <p:txBody>
          <a:bodyPr/>
          <a:lstStyle/>
          <a:p>
            <a:pPr>
              <a:defRPr/>
            </a:pPr>
            <a:fld id="{D47A91DE-D07E-4F55-B6A0-E6FB5C42246F}" type="slidenum">
              <a:rPr lang="en-GB" smtClean="0"/>
              <a:pPr>
                <a:defRPr/>
              </a:pPr>
              <a:t>17</a:t>
            </a:fld>
            <a:endParaRPr lang="en-GB" dirty="0"/>
          </a:p>
        </p:txBody>
      </p:sp>
      <p:pic>
        <p:nvPicPr>
          <p:cNvPr id="5" name="Picture 4">
            <a:extLst>
              <a:ext uri="{FF2B5EF4-FFF2-40B4-BE49-F238E27FC236}">
                <a16:creationId xmlns:a16="http://schemas.microsoft.com/office/drawing/2014/main" id="{2F24D580-45DC-2D78-73B9-9C30511D8A10}"/>
              </a:ext>
            </a:extLst>
          </p:cNvPr>
          <p:cNvPicPr>
            <a:picLocks noChangeAspect="1"/>
          </p:cNvPicPr>
          <p:nvPr/>
        </p:nvPicPr>
        <p:blipFill>
          <a:blip r:embed="rId3"/>
          <a:stretch>
            <a:fillRect/>
          </a:stretch>
        </p:blipFill>
        <p:spPr>
          <a:xfrm rot="16200000">
            <a:off x="883703" y="82425"/>
            <a:ext cx="2992511" cy="4137333"/>
          </a:xfrm>
          <a:prstGeom prst="rect">
            <a:avLst/>
          </a:prstGeom>
        </p:spPr>
      </p:pic>
      <p:pic>
        <p:nvPicPr>
          <p:cNvPr id="6" name="Picture 5" descr="A picture containing outdoor, plant, water, grass&#10;&#10;Description automatically generated">
            <a:extLst>
              <a:ext uri="{FF2B5EF4-FFF2-40B4-BE49-F238E27FC236}">
                <a16:creationId xmlns:a16="http://schemas.microsoft.com/office/drawing/2014/main" id="{DFE026B7-B244-9AF2-29AA-604F565564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292" y="3677737"/>
            <a:ext cx="4105108" cy="3078831"/>
          </a:xfrm>
          <a:prstGeom prst="rect">
            <a:avLst/>
          </a:prstGeom>
        </p:spPr>
      </p:pic>
      <p:pic>
        <p:nvPicPr>
          <p:cNvPr id="8" name="Picture 7" descr="A picture containing outdoor, grass, plant, ditch&#10;&#10;Description automatically generated">
            <a:extLst>
              <a:ext uri="{FF2B5EF4-FFF2-40B4-BE49-F238E27FC236}">
                <a16:creationId xmlns:a16="http://schemas.microsoft.com/office/drawing/2014/main" id="{90633271-F20E-EF90-E9B1-2FAE727C40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3186" y="656597"/>
            <a:ext cx="3948088" cy="2961066"/>
          </a:xfrm>
          <a:prstGeom prst="rect">
            <a:avLst/>
          </a:prstGeom>
        </p:spPr>
      </p:pic>
      <p:pic>
        <p:nvPicPr>
          <p:cNvPr id="10" name="Picture 9" descr="A picture containing outdoor, plant, tree, ground&#10;&#10;Description automatically generated">
            <a:extLst>
              <a:ext uri="{FF2B5EF4-FFF2-40B4-BE49-F238E27FC236}">
                <a16:creationId xmlns:a16="http://schemas.microsoft.com/office/drawing/2014/main" id="{2C27000C-1A1F-899B-C1E9-42238028EC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3184" y="3677737"/>
            <a:ext cx="3948088" cy="2961067"/>
          </a:xfrm>
          <a:prstGeom prst="rect">
            <a:avLst/>
          </a:prstGeom>
        </p:spPr>
      </p:pic>
      <p:sp>
        <p:nvSpPr>
          <p:cNvPr id="4" name="TextBox 3">
            <a:extLst>
              <a:ext uri="{FF2B5EF4-FFF2-40B4-BE49-F238E27FC236}">
                <a16:creationId xmlns:a16="http://schemas.microsoft.com/office/drawing/2014/main" id="{834BAB65-95A5-DC07-EE2E-086B2C6254B7}"/>
              </a:ext>
            </a:extLst>
          </p:cNvPr>
          <p:cNvSpPr txBox="1"/>
          <p:nvPr/>
        </p:nvSpPr>
        <p:spPr>
          <a:xfrm>
            <a:off x="4726235" y="3677737"/>
            <a:ext cx="2032746" cy="369332"/>
          </a:xfrm>
          <a:prstGeom prst="rect">
            <a:avLst/>
          </a:prstGeom>
          <a:noFill/>
        </p:spPr>
        <p:txBody>
          <a:bodyPr wrap="square" rtlCol="0">
            <a:spAutoFit/>
          </a:bodyPr>
          <a:lstStyle/>
          <a:p>
            <a:r>
              <a:rPr lang="en-GB" dirty="0">
                <a:solidFill>
                  <a:schemeClr val="bg1"/>
                </a:solidFill>
                <a:highlight>
                  <a:srgbClr val="FFFF00"/>
                </a:highlight>
              </a:rPr>
              <a:t>After Phase 1</a:t>
            </a:r>
          </a:p>
        </p:txBody>
      </p:sp>
      <p:sp>
        <p:nvSpPr>
          <p:cNvPr id="7" name="TextBox 6">
            <a:extLst>
              <a:ext uri="{FF2B5EF4-FFF2-40B4-BE49-F238E27FC236}">
                <a16:creationId xmlns:a16="http://schemas.microsoft.com/office/drawing/2014/main" id="{C85F02E3-C7E9-0608-B5B8-4A21B6E5F02E}"/>
              </a:ext>
            </a:extLst>
          </p:cNvPr>
          <p:cNvSpPr txBox="1"/>
          <p:nvPr/>
        </p:nvSpPr>
        <p:spPr>
          <a:xfrm>
            <a:off x="347212" y="683368"/>
            <a:ext cx="2032746" cy="369332"/>
          </a:xfrm>
          <a:prstGeom prst="rect">
            <a:avLst/>
          </a:prstGeom>
          <a:noFill/>
        </p:spPr>
        <p:txBody>
          <a:bodyPr wrap="square" rtlCol="0">
            <a:spAutoFit/>
          </a:bodyPr>
          <a:lstStyle/>
          <a:p>
            <a:r>
              <a:rPr lang="en-GB" dirty="0">
                <a:solidFill>
                  <a:schemeClr val="bg1"/>
                </a:solidFill>
                <a:highlight>
                  <a:srgbClr val="FFFF00"/>
                </a:highlight>
              </a:rPr>
              <a:t>Before</a:t>
            </a:r>
          </a:p>
        </p:txBody>
      </p:sp>
      <p:sp>
        <p:nvSpPr>
          <p:cNvPr id="9" name="TextBox 8">
            <a:extLst>
              <a:ext uri="{FF2B5EF4-FFF2-40B4-BE49-F238E27FC236}">
                <a16:creationId xmlns:a16="http://schemas.microsoft.com/office/drawing/2014/main" id="{8213ACA2-7B6A-9A06-1FE0-49E8C99A5B6D}"/>
              </a:ext>
            </a:extLst>
          </p:cNvPr>
          <p:cNvSpPr txBox="1"/>
          <p:nvPr/>
        </p:nvSpPr>
        <p:spPr>
          <a:xfrm>
            <a:off x="347212" y="3686455"/>
            <a:ext cx="2032746" cy="369332"/>
          </a:xfrm>
          <a:prstGeom prst="rect">
            <a:avLst/>
          </a:prstGeom>
          <a:noFill/>
        </p:spPr>
        <p:txBody>
          <a:bodyPr wrap="square" rtlCol="0">
            <a:spAutoFit/>
          </a:bodyPr>
          <a:lstStyle/>
          <a:p>
            <a:r>
              <a:rPr lang="en-GB" dirty="0">
                <a:solidFill>
                  <a:schemeClr val="bg1"/>
                </a:solidFill>
                <a:highlight>
                  <a:srgbClr val="FFFF00"/>
                </a:highlight>
              </a:rPr>
              <a:t>Before</a:t>
            </a:r>
          </a:p>
        </p:txBody>
      </p:sp>
      <p:sp>
        <p:nvSpPr>
          <p:cNvPr id="11" name="TextBox 10">
            <a:extLst>
              <a:ext uri="{FF2B5EF4-FFF2-40B4-BE49-F238E27FC236}">
                <a16:creationId xmlns:a16="http://schemas.microsoft.com/office/drawing/2014/main" id="{FBA377DD-EE1B-B32E-D3A0-FE4876F9EB92}"/>
              </a:ext>
            </a:extLst>
          </p:cNvPr>
          <p:cNvSpPr txBox="1"/>
          <p:nvPr/>
        </p:nvSpPr>
        <p:spPr>
          <a:xfrm>
            <a:off x="4726235" y="681069"/>
            <a:ext cx="2032746" cy="369332"/>
          </a:xfrm>
          <a:prstGeom prst="rect">
            <a:avLst/>
          </a:prstGeom>
          <a:noFill/>
        </p:spPr>
        <p:txBody>
          <a:bodyPr wrap="square" rtlCol="0">
            <a:spAutoFit/>
          </a:bodyPr>
          <a:lstStyle/>
          <a:p>
            <a:r>
              <a:rPr lang="en-GB" dirty="0">
                <a:solidFill>
                  <a:schemeClr val="bg1"/>
                </a:solidFill>
                <a:highlight>
                  <a:srgbClr val="FFFF00"/>
                </a:highlight>
              </a:rPr>
              <a:t>Before</a:t>
            </a:r>
          </a:p>
        </p:txBody>
      </p:sp>
    </p:spTree>
    <p:extLst>
      <p:ext uri="{BB962C8B-B14F-4D97-AF65-F5344CB8AC3E}">
        <p14:creationId xmlns:p14="http://schemas.microsoft.com/office/powerpoint/2010/main" val="2935498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4D748-1169-A4CE-4824-F0E4A09B2C30}"/>
              </a:ext>
            </a:extLst>
          </p:cNvPr>
          <p:cNvSpPr>
            <a:spLocks noGrp="1"/>
          </p:cNvSpPr>
          <p:nvPr>
            <p:ph type="title"/>
          </p:nvPr>
        </p:nvSpPr>
        <p:spPr/>
        <p:txBody>
          <a:bodyPr/>
          <a:lstStyle/>
          <a:p>
            <a:pPr algn="ctr"/>
            <a:r>
              <a:rPr lang="en-GB" dirty="0"/>
              <a:t>Weir 3</a:t>
            </a:r>
          </a:p>
        </p:txBody>
      </p:sp>
      <p:sp>
        <p:nvSpPr>
          <p:cNvPr id="3" name="Slide Number Placeholder 2">
            <a:extLst>
              <a:ext uri="{FF2B5EF4-FFF2-40B4-BE49-F238E27FC236}">
                <a16:creationId xmlns:a16="http://schemas.microsoft.com/office/drawing/2014/main" id="{3F8DD097-ED05-9562-B94B-12C7E2022A7C}"/>
              </a:ext>
            </a:extLst>
          </p:cNvPr>
          <p:cNvSpPr>
            <a:spLocks noGrp="1"/>
          </p:cNvSpPr>
          <p:nvPr>
            <p:ph type="sldNum" sz="quarter" idx="15"/>
          </p:nvPr>
        </p:nvSpPr>
        <p:spPr/>
        <p:txBody>
          <a:bodyPr/>
          <a:lstStyle/>
          <a:p>
            <a:pPr>
              <a:defRPr/>
            </a:pPr>
            <a:fld id="{D47A91DE-D07E-4F55-B6A0-E6FB5C42246F}" type="slidenum">
              <a:rPr lang="en-GB" smtClean="0"/>
              <a:pPr>
                <a:defRPr/>
              </a:pPr>
              <a:t>18</a:t>
            </a:fld>
            <a:endParaRPr lang="en-GB" dirty="0"/>
          </a:p>
        </p:txBody>
      </p:sp>
      <p:pic>
        <p:nvPicPr>
          <p:cNvPr id="6" name="Picture 2">
            <a:extLst>
              <a:ext uri="{FF2B5EF4-FFF2-40B4-BE49-F238E27FC236}">
                <a16:creationId xmlns:a16="http://schemas.microsoft.com/office/drawing/2014/main" id="{77CD72D1-EEC7-EA78-3C14-817B5069CC9C}"/>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2580" y="1181671"/>
            <a:ext cx="4282190" cy="32140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ridge over a river&#10;&#10;Description automatically generated with medium confidence">
            <a:extLst>
              <a:ext uri="{FF2B5EF4-FFF2-40B4-BE49-F238E27FC236}">
                <a16:creationId xmlns:a16="http://schemas.microsoft.com/office/drawing/2014/main" id="{3987E094-4231-9811-5EEE-800F7ADCD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1378" y="3172858"/>
            <a:ext cx="3991779" cy="2993834"/>
          </a:xfrm>
          <a:prstGeom prst="rect">
            <a:avLst/>
          </a:prstGeom>
        </p:spPr>
      </p:pic>
      <p:sp>
        <p:nvSpPr>
          <p:cNvPr id="7" name="TextBox 6">
            <a:extLst>
              <a:ext uri="{FF2B5EF4-FFF2-40B4-BE49-F238E27FC236}">
                <a16:creationId xmlns:a16="http://schemas.microsoft.com/office/drawing/2014/main" id="{169427B0-A429-2995-E956-58CDEC690B83}"/>
              </a:ext>
            </a:extLst>
          </p:cNvPr>
          <p:cNvSpPr txBox="1"/>
          <p:nvPr/>
        </p:nvSpPr>
        <p:spPr>
          <a:xfrm>
            <a:off x="182580" y="4412007"/>
            <a:ext cx="4572000" cy="369332"/>
          </a:xfrm>
          <a:prstGeom prst="rect">
            <a:avLst/>
          </a:prstGeom>
          <a:noFill/>
        </p:spPr>
        <p:txBody>
          <a:bodyPr wrap="square">
            <a:spAutoFit/>
          </a:bodyPr>
          <a:lstStyle/>
          <a:p>
            <a:r>
              <a:rPr lang="en-GB" dirty="0">
                <a:solidFill>
                  <a:schemeClr val="bg1"/>
                </a:solidFill>
              </a:rPr>
              <a:t>Before</a:t>
            </a:r>
            <a:endParaRPr lang="en-GB" dirty="0"/>
          </a:p>
        </p:txBody>
      </p:sp>
      <p:sp>
        <p:nvSpPr>
          <p:cNvPr id="8" name="TextBox 7">
            <a:extLst>
              <a:ext uri="{FF2B5EF4-FFF2-40B4-BE49-F238E27FC236}">
                <a16:creationId xmlns:a16="http://schemas.microsoft.com/office/drawing/2014/main" id="{9F91C38A-6E11-9AD7-1E36-0C165474C78F}"/>
              </a:ext>
            </a:extLst>
          </p:cNvPr>
          <p:cNvSpPr txBox="1"/>
          <p:nvPr/>
        </p:nvSpPr>
        <p:spPr>
          <a:xfrm>
            <a:off x="4572000" y="6205022"/>
            <a:ext cx="4572000" cy="369332"/>
          </a:xfrm>
          <a:prstGeom prst="rect">
            <a:avLst/>
          </a:prstGeom>
          <a:noFill/>
        </p:spPr>
        <p:txBody>
          <a:bodyPr wrap="square">
            <a:spAutoFit/>
          </a:bodyPr>
          <a:lstStyle/>
          <a:p>
            <a:r>
              <a:rPr lang="en-GB" dirty="0">
                <a:solidFill>
                  <a:schemeClr val="bg1"/>
                </a:solidFill>
              </a:rPr>
              <a:t>May 2023</a:t>
            </a:r>
            <a:endParaRPr lang="en-GB" dirty="0"/>
          </a:p>
        </p:txBody>
      </p:sp>
    </p:spTree>
    <p:extLst>
      <p:ext uri="{BB962C8B-B14F-4D97-AF65-F5344CB8AC3E}">
        <p14:creationId xmlns:p14="http://schemas.microsoft.com/office/powerpoint/2010/main" val="2498948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F3DC5-1B79-83BB-0D6E-1A63A89DEDAA}"/>
              </a:ext>
            </a:extLst>
          </p:cNvPr>
          <p:cNvSpPr>
            <a:spLocks noGrp="1"/>
          </p:cNvSpPr>
          <p:nvPr>
            <p:ph type="title"/>
          </p:nvPr>
        </p:nvSpPr>
        <p:spPr/>
        <p:txBody>
          <a:bodyPr/>
          <a:lstStyle/>
          <a:p>
            <a:pPr algn="ctr"/>
            <a:r>
              <a:rPr lang="en-GB" dirty="0"/>
              <a:t>Weir 4</a:t>
            </a:r>
          </a:p>
        </p:txBody>
      </p:sp>
      <p:sp>
        <p:nvSpPr>
          <p:cNvPr id="3" name="Slide Number Placeholder 2">
            <a:extLst>
              <a:ext uri="{FF2B5EF4-FFF2-40B4-BE49-F238E27FC236}">
                <a16:creationId xmlns:a16="http://schemas.microsoft.com/office/drawing/2014/main" id="{26D39FD1-B0D2-9DF7-9F9A-51C865EFDC15}"/>
              </a:ext>
            </a:extLst>
          </p:cNvPr>
          <p:cNvSpPr>
            <a:spLocks noGrp="1"/>
          </p:cNvSpPr>
          <p:nvPr>
            <p:ph type="sldNum" sz="quarter" idx="15"/>
          </p:nvPr>
        </p:nvSpPr>
        <p:spPr/>
        <p:txBody>
          <a:bodyPr/>
          <a:lstStyle/>
          <a:p>
            <a:pPr>
              <a:defRPr/>
            </a:pPr>
            <a:fld id="{D47A91DE-D07E-4F55-B6A0-E6FB5C42246F}" type="slidenum">
              <a:rPr lang="en-GB" smtClean="0"/>
              <a:pPr>
                <a:defRPr/>
              </a:pPr>
              <a:t>19</a:t>
            </a:fld>
            <a:endParaRPr lang="en-GB" dirty="0"/>
          </a:p>
        </p:txBody>
      </p:sp>
      <p:pic>
        <p:nvPicPr>
          <p:cNvPr id="9" name="Content Placeholder 8">
            <a:extLst>
              <a:ext uri="{FF2B5EF4-FFF2-40B4-BE49-F238E27FC236}">
                <a16:creationId xmlns:a16="http://schemas.microsoft.com/office/drawing/2014/main" id="{82CEC20A-7EA3-FC54-7438-E8A1A74A861A}"/>
              </a:ext>
            </a:extLst>
          </p:cNvPr>
          <p:cNvPicPr>
            <a:picLocks noGrp="1" noChangeAspect="1"/>
          </p:cNvPicPr>
          <p:nvPr>
            <p:ph idx="1"/>
          </p:nvPr>
        </p:nvPicPr>
        <p:blipFill>
          <a:blip r:embed="rId3"/>
          <a:stretch>
            <a:fillRect/>
          </a:stretch>
        </p:blipFill>
        <p:spPr>
          <a:xfrm>
            <a:off x="468313" y="950797"/>
            <a:ext cx="3358715" cy="2871572"/>
          </a:xfrm>
        </p:spPr>
      </p:pic>
      <p:pic>
        <p:nvPicPr>
          <p:cNvPr id="7" name="Content Placeholder 6">
            <a:extLst>
              <a:ext uri="{FF2B5EF4-FFF2-40B4-BE49-F238E27FC236}">
                <a16:creationId xmlns:a16="http://schemas.microsoft.com/office/drawing/2014/main" id="{92796C36-D1B5-E9A9-7B79-A9A238A4A268}"/>
              </a:ext>
            </a:extLst>
          </p:cNvPr>
          <p:cNvPicPr>
            <a:picLocks noGrp="1" noChangeAspect="1"/>
          </p:cNvPicPr>
          <p:nvPr>
            <p:ph idx="16"/>
          </p:nvPr>
        </p:nvPicPr>
        <p:blipFill>
          <a:blip r:embed="rId4"/>
          <a:stretch>
            <a:fillRect/>
          </a:stretch>
        </p:blipFill>
        <p:spPr>
          <a:xfrm>
            <a:off x="3915268" y="950796"/>
            <a:ext cx="4246380" cy="2871572"/>
          </a:xfrm>
        </p:spPr>
      </p:pic>
      <p:pic>
        <p:nvPicPr>
          <p:cNvPr id="4" name="Content Placeholder 6" descr="A picture containing outdoor, grass, plant, tree&#10;&#10;Description automatically generated">
            <a:extLst>
              <a:ext uri="{FF2B5EF4-FFF2-40B4-BE49-F238E27FC236}">
                <a16:creationId xmlns:a16="http://schemas.microsoft.com/office/drawing/2014/main" id="{C22EE509-6386-D156-3E41-3A54465213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68313" y="3969503"/>
            <a:ext cx="3358715" cy="2519036"/>
          </a:xfrm>
          <a:prstGeom prst="rect">
            <a:avLst/>
          </a:prstGeom>
          <a:noFill/>
          <a:ln w="9525">
            <a:noFill/>
            <a:miter lim="800000"/>
            <a:headEnd/>
            <a:tailEnd/>
          </a:ln>
        </p:spPr>
      </p:pic>
      <p:pic>
        <p:nvPicPr>
          <p:cNvPr id="6" name="Picture 5">
            <a:extLst>
              <a:ext uri="{FF2B5EF4-FFF2-40B4-BE49-F238E27FC236}">
                <a16:creationId xmlns:a16="http://schemas.microsoft.com/office/drawing/2014/main" id="{7F595828-C263-0507-C4E8-57FBD5C6F26D}"/>
              </a:ext>
            </a:extLst>
          </p:cNvPr>
          <p:cNvPicPr>
            <a:picLocks noChangeAspect="1"/>
          </p:cNvPicPr>
          <p:nvPr/>
        </p:nvPicPr>
        <p:blipFill>
          <a:blip r:embed="rId6"/>
          <a:stretch>
            <a:fillRect/>
          </a:stretch>
        </p:blipFill>
        <p:spPr>
          <a:xfrm>
            <a:off x="3915268" y="3882104"/>
            <a:ext cx="4246380" cy="2701259"/>
          </a:xfrm>
          <a:prstGeom prst="rect">
            <a:avLst/>
          </a:prstGeom>
        </p:spPr>
      </p:pic>
      <p:sp>
        <p:nvSpPr>
          <p:cNvPr id="10" name="TextBox 9">
            <a:extLst>
              <a:ext uri="{FF2B5EF4-FFF2-40B4-BE49-F238E27FC236}">
                <a16:creationId xmlns:a16="http://schemas.microsoft.com/office/drawing/2014/main" id="{B44DFFB8-DB4F-AB11-C04B-29F59CBE9FA6}"/>
              </a:ext>
            </a:extLst>
          </p:cNvPr>
          <p:cNvSpPr txBox="1"/>
          <p:nvPr/>
        </p:nvSpPr>
        <p:spPr>
          <a:xfrm>
            <a:off x="468312" y="980728"/>
            <a:ext cx="2032746" cy="369332"/>
          </a:xfrm>
          <a:prstGeom prst="rect">
            <a:avLst/>
          </a:prstGeom>
          <a:noFill/>
        </p:spPr>
        <p:txBody>
          <a:bodyPr wrap="square" rtlCol="0">
            <a:spAutoFit/>
          </a:bodyPr>
          <a:lstStyle/>
          <a:p>
            <a:r>
              <a:rPr lang="en-GB" dirty="0">
                <a:solidFill>
                  <a:schemeClr val="bg1"/>
                </a:solidFill>
                <a:highlight>
                  <a:srgbClr val="FFFF00"/>
                </a:highlight>
              </a:rPr>
              <a:t>Before</a:t>
            </a:r>
          </a:p>
        </p:txBody>
      </p:sp>
      <p:sp>
        <p:nvSpPr>
          <p:cNvPr id="11" name="TextBox 10">
            <a:extLst>
              <a:ext uri="{FF2B5EF4-FFF2-40B4-BE49-F238E27FC236}">
                <a16:creationId xmlns:a16="http://schemas.microsoft.com/office/drawing/2014/main" id="{CA4AFD0D-59EE-1384-D816-8E90892603F8}"/>
              </a:ext>
            </a:extLst>
          </p:cNvPr>
          <p:cNvSpPr txBox="1"/>
          <p:nvPr/>
        </p:nvSpPr>
        <p:spPr>
          <a:xfrm>
            <a:off x="468312" y="4005221"/>
            <a:ext cx="2032746" cy="369332"/>
          </a:xfrm>
          <a:prstGeom prst="rect">
            <a:avLst/>
          </a:prstGeom>
          <a:noFill/>
        </p:spPr>
        <p:txBody>
          <a:bodyPr wrap="square" rtlCol="0">
            <a:spAutoFit/>
          </a:bodyPr>
          <a:lstStyle/>
          <a:p>
            <a:r>
              <a:rPr lang="en-GB" dirty="0">
                <a:solidFill>
                  <a:schemeClr val="bg1"/>
                </a:solidFill>
                <a:highlight>
                  <a:srgbClr val="FFFF00"/>
                </a:highlight>
              </a:rPr>
              <a:t>Before</a:t>
            </a:r>
          </a:p>
        </p:txBody>
      </p:sp>
      <p:sp>
        <p:nvSpPr>
          <p:cNvPr id="12" name="TextBox 11">
            <a:extLst>
              <a:ext uri="{FF2B5EF4-FFF2-40B4-BE49-F238E27FC236}">
                <a16:creationId xmlns:a16="http://schemas.microsoft.com/office/drawing/2014/main" id="{F3E0D6BF-4167-4357-549B-24BB16E06657}"/>
              </a:ext>
            </a:extLst>
          </p:cNvPr>
          <p:cNvSpPr txBox="1"/>
          <p:nvPr/>
        </p:nvSpPr>
        <p:spPr>
          <a:xfrm>
            <a:off x="3915267" y="950796"/>
            <a:ext cx="2032746" cy="369332"/>
          </a:xfrm>
          <a:prstGeom prst="rect">
            <a:avLst/>
          </a:prstGeom>
          <a:noFill/>
        </p:spPr>
        <p:txBody>
          <a:bodyPr wrap="square" rtlCol="0">
            <a:spAutoFit/>
          </a:bodyPr>
          <a:lstStyle/>
          <a:p>
            <a:r>
              <a:rPr lang="en-GB" dirty="0">
                <a:solidFill>
                  <a:schemeClr val="bg1"/>
                </a:solidFill>
                <a:highlight>
                  <a:srgbClr val="FFFF00"/>
                </a:highlight>
              </a:rPr>
              <a:t>After Phase 1</a:t>
            </a:r>
          </a:p>
        </p:txBody>
      </p:sp>
      <p:sp>
        <p:nvSpPr>
          <p:cNvPr id="13" name="TextBox 12">
            <a:extLst>
              <a:ext uri="{FF2B5EF4-FFF2-40B4-BE49-F238E27FC236}">
                <a16:creationId xmlns:a16="http://schemas.microsoft.com/office/drawing/2014/main" id="{3E9613BF-5B19-F290-2E59-64BADD12F2D5}"/>
              </a:ext>
            </a:extLst>
          </p:cNvPr>
          <p:cNvSpPr txBox="1"/>
          <p:nvPr/>
        </p:nvSpPr>
        <p:spPr>
          <a:xfrm>
            <a:off x="4005712" y="3882104"/>
            <a:ext cx="2032746" cy="369332"/>
          </a:xfrm>
          <a:prstGeom prst="rect">
            <a:avLst/>
          </a:prstGeom>
          <a:noFill/>
        </p:spPr>
        <p:txBody>
          <a:bodyPr wrap="square" rtlCol="0">
            <a:spAutoFit/>
          </a:bodyPr>
          <a:lstStyle/>
          <a:p>
            <a:r>
              <a:rPr lang="en-GB" dirty="0">
                <a:solidFill>
                  <a:schemeClr val="bg1"/>
                </a:solidFill>
                <a:highlight>
                  <a:srgbClr val="FFFF00"/>
                </a:highlight>
              </a:rPr>
              <a:t>After Phase 1</a:t>
            </a:r>
          </a:p>
        </p:txBody>
      </p:sp>
    </p:spTree>
    <p:extLst>
      <p:ext uri="{BB962C8B-B14F-4D97-AF65-F5344CB8AC3E}">
        <p14:creationId xmlns:p14="http://schemas.microsoft.com/office/powerpoint/2010/main" val="915958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a:defRPr/>
            </a:pPr>
            <a:fld id="{D47A91DE-D07E-4F55-B6A0-E6FB5C42246F}" type="slidenum">
              <a:rPr lang="en-GB" smtClean="0"/>
              <a:pPr>
                <a:defRPr/>
              </a:pPr>
              <a:t>2</a:t>
            </a:fld>
            <a:endParaRPr lang="en-GB" dirty="0"/>
          </a:p>
        </p:txBody>
      </p:sp>
      <p:sp>
        <p:nvSpPr>
          <p:cNvPr id="12" name="Title 1">
            <a:extLst>
              <a:ext uri="{FF2B5EF4-FFF2-40B4-BE49-F238E27FC236}">
                <a16:creationId xmlns:a16="http://schemas.microsoft.com/office/drawing/2014/main" id="{358DE0E7-7B56-5BE8-7C57-B4E386BE836C}"/>
              </a:ext>
            </a:extLst>
          </p:cNvPr>
          <p:cNvSpPr>
            <a:spLocks noGrp="1"/>
          </p:cNvSpPr>
          <p:nvPr>
            <p:ph type="title"/>
          </p:nvPr>
        </p:nvSpPr>
        <p:spPr>
          <a:xfrm>
            <a:off x="3491989" y="411634"/>
            <a:ext cx="2509778" cy="541326"/>
          </a:xfrm>
        </p:spPr>
        <p:txBody>
          <a:bodyPr/>
          <a:lstStyle/>
          <a:p>
            <a:r>
              <a:rPr lang="en-GB" dirty="0">
                <a:solidFill>
                  <a:schemeClr val="accent1"/>
                </a:solidFill>
              </a:rPr>
              <a:t>River Rea</a:t>
            </a:r>
            <a:endParaRPr lang="en-GB" dirty="0"/>
          </a:p>
        </p:txBody>
      </p:sp>
      <p:pic>
        <p:nvPicPr>
          <p:cNvPr id="13" name="Picture 12">
            <a:extLst>
              <a:ext uri="{FF2B5EF4-FFF2-40B4-BE49-F238E27FC236}">
                <a16:creationId xmlns:a16="http://schemas.microsoft.com/office/drawing/2014/main" id="{E72AC810-C958-475D-718A-1455BFBD69F3}"/>
              </a:ext>
            </a:extLst>
          </p:cNvPr>
          <p:cNvPicPr>
            <a:picLocks noChangeAspect="1"/>
          </p:cNvPicPr>
          <p:nvPr/>
        </p:nvPicPr>
        <p:blipFill>
          <a:blip r:embed="rId3"/>
          <a:stretch>
            <a:fillRect/>
          </a:stretch>
        </p:blipFill>
        <p:spPr>
          <a:xfrm>
            <a:off x="3133236" y="1151728"/>
            <a:ext cx="5270209" cy="4796913"/>
          </a:xfrm>
          <a:prstGeom prst="rect">
            <a:avLst/>
          </a:prstGeom>
          <a:solidFill>
            <a:schemeClr val="accent1"/>
          </a:solidFill>
          <a:ln w="19050">
            <a:solidFill>
              <a:schemeClr val="accent2"/>
            </a:solidFill>
          </a:ln>
        </p:spPr>
      </p:pic>
      <p:pic>
        <p:nvPicPr>
          <p:cNvPr id="4" name="Picture 3">
            <a:extLst>
              <a:ext uri="{FF2B5EF4-FFF2-40B4-BE49-F238E27FC236}">
                <a16:creationId xmlns:a16="http://schemas.microsoft.com/office/drawing/2014/main" id="{C108AAC4-88FA-C25D-952E-CD20131F6384}"/>
              </a:ext>
            </a:extLst>
          </p:cNvPr>
          <p:cNvPicPr>
            <a:picLocks noChangeAspect="1"/>
          </p:cNvPicPr>
          <p:nvPr/>
        </p:nvPicPr>
        <p:blipFill>
          <a:blip r:embed="rId4"/>
          <a:stretch>
            <a:fillRect/>
          </a:stretch>
        </p:blipFill>
        <p:spPr>
          <a:xfrm>
            <a:off x="363556" y="1804069"/>
            <a:ext cx="2514600" cy="3095625"/>
          </a:xfrm>
          <a:prstGeom prst="rect">
            <a:avLst/>
          </a:prstGeom>
        </p:spPr>
      </p:pic>
    </p:spTree>
    <p:extLst>
      <p:ext uri="{BB962C8B-B14F-4D97-AF65-F5344CB8AC3E}">
        <p14:creationId xmlns:p14="http://schemas.microsoft.com/office/powerpoint/2010/main" val="349784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E583A-2021-76D6-FF36-94CA297D196D}"/>
              </a:ext>
            </a:extLst>
          </p:cNvPr>
          <p:cNvSpPr>
            <a:spLocks noGrp="1"/>
          </p:cNvSpPr>
          <p:nvPr>
            <p:ph type="title"/>
          </p:nvPr>
        </p:nvSpPr>
        <p:spPr/>
        <p:txBody>
          <a:bodyPr/>
          <a:lstStyle/>
          <a:p>
            <a:pPr algn="ctr"/>
            <a:r>
              <a:rPr lang="en-GB" dirty="0"/>
              <a:t>Weir 4</a:t>
            </a:r>
          </a:p>
        </p:txBody>
      </p:sp>
      <p:sp>
        <p:nvSpPr>
          <p:cNvPr id="3" name="Slide Number Placeholder 2">
            <a:extLst>
              <a:ext uri="{FF2B5EF4-FFF2-40B4-BE49-F238E27FC236}">
                <a16:creationId xmlns:a16="http://schemas.microsoft.com/office/drawing/2014/main" id="{BAB64690-BB38-475A-7270-D7B52FDF2817}"/>
              </a:ext>
            </a:extLst>
          </p:cNvPr>
          <p:cNvSpPr>
            <a:spLocks noGrp="1"/>
          </p:cNvSpPr>
          <p:nvPr>
            <p:ph type="sldNum" sz="quarter" idx="15"/>
          </p:nvPr>
        </p:nvSpPr>
        <p:spPr/>
        <p:txBody>
          <a:bodyPr/>
          <a:lstStyle/>
          <a:p>
            <a:pPr>
              <a:defRPr/>
            </a:pPr>
            <a:fld id="{D47A91DE-D07E-4F55-B6A0-E6FB5C42246F}" type="slidenum">
              <a:rPr lang="en-GB" smtClean="0"/>
              <a:pPr>
                <a:defRPr/>
              </a:pPr>
              <a:t>20</a:t>
            </a:fld>
            <a:endParaRPr lang="en-GB" dirty="0"/>
          </a:p>
        </p:txBody>
      </p:sp>
      <p:pic>
        <p:nvPicPr>
          <p:cNvPr id="9" name="Content Placeholder 6" descr="A picture containing outdoor, ground, transport, construction equipment&#10;&#10;Description automatically generated">
            <a:extLst>
              <a:ext uri="{FF2B5EF4-FFF2-40B4-BE49-F238E27FC236}">
                <a16:creationId xmlns:a16="http://schemas.microsoft.com/office/drawing/2014/main" id="{EEF153B5-DBED-AECF-614C-7EC00596C44D}"/>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87003" y="1083268"/>
            <a:ext cx="2608830" cy="4637922"/>
          </a:xfrm>
        </p:spPr>
      </p:pic>
      <p:pic>
        <p:nvPicPr>
          <p:cNvPr id="10" name="Content Placeholder 8" descr="A picture containing outdoor, ground, power shovel, transport&#10;&#10;Description automatically generated">
            <a:extLst>
              <a:ext uri="{FF2B5EF4-FFF2-40B4-BE49-F238E27FC236}">
                <a16:creationId xmlns:a16="http://schemas.microsoft.com/office/drawing/2014/main" id="{B89F9A57-B565-9C38-E746-80ECD840C992}"/>
              </a:ext>
            </a:extLst>
          </p:cNvPr>
          <p:cNvPicPr>
            <a:picLocks noGrp="1" noChangeAspect="1"/>
          </p:cNvPicPr>
          <p:nvPr>
            <p:ph idx="16"/>
          </p:nvPr>
        </p:nvPicPr>
        <p:blipFill>
          <a:blip r:embed="rId6" cstate="print">
            <a:extLst>
              <a:ext uri="{28A0092B-C50C-407E-A947-70E740481C1C}">
                <a14:useLocalDpi xmlns:a14="http://schemas.microsoft.com/office/drawing/2010/main" val="0"/>
              </a:ext>
            </a:extLst>
          </a:blip>
          <a:stretch>
            <a:fillRect/>
          </a:stretch>
        </p:blipFill>
        <p:spPr>
          <a:xfrm>
            <a:off x="2952642" y="1106081"/>
            <a:ext cx="2595998" cy="4615109"/>
          </a:xfrm>
        </p:spPr>
      </p:pic>
      <p:pic>
        <p:nvPicPr>
          <p:cNvPr id="12" name="IMG_0142">
            <a:hlinkClick r:id="" action="ppaction://media"/>
            <a:extLst>
              <a:ext uri="{FF2B5EF4-FFF2-40B4-BE49-F238E27FC236}">
                <a16:creationId xmlns:a16="http://schemas.microsoft.com/office/drawing/2014/main" id="{8110834E-1C45-6582-63B4-7F0820B4712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631519" y="1083268"/>
            <a:ext cx="3401764" cy="1913492"/>
          </a:xfrm>
          <a:prstGeom prst="rect">
            <a:avLst/>
          </a:prstGeom>
        </p:spPr>
      </p:pic>
      <p:pic>
        <p:nvPicPr>
          <p:cNvPr id="5" name="Picture 4" descr="A river running through a forest&#10;&#10;Description automatically generated with low confidence">
            <a:extLst>
              <a:ext uri="{FF2B5EF4-FFF2-40B4-BE49-F238E27FC236}">
                <a16:creationId xmlns:a16="http://schemas.microsoft.com/office/drawing/2014/main" id="{F1423DEF-1852-57F9-E1BE-266C5E9C8C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9796" y="3173540"/>
            <a:ext cx="3396867" cy="2547650"/>
          </a:xfrm>
          <a:prstGeom prst="rect">
            <a:avLst/>
          </a:prstGeom>
        </p:spPr>
      </p:pic>
      <p:sp>
        <p:nvSpPr>
          <p:cNvPr id="6" name="TextBox 5">
            <a:extLst>
              <a:ext uri="{FF2B5EF4-FFF2-40B4-BE49-F238E27FC236}">
                <a16:creationId xmlns:a16="http://schemas.microsoft.com/office/drawing/2014/main" id="{AFC9A91B-C7B8-A04D-2E68-0E2E92BC0EEF}"/>
              </a:ext>
            </a:extLst>
          </p:cNvPr>
          <p:cNvSpPr txBox="1"/>
          <p:nvPr/>
        </p:nvSpPr>
        <p:spPr>
          <a:xfrm>
            <a:off x="5548640" y="3134069"/>
            <a:ext cx="2032746" cy="369332"/>
          </a:xfrm>
          <a:prstGeom prst="rect">
            <a:avLst/>
          </a:prstGeom>
          <a:noFill/>
        </p:spPr>
        <p:txBody>
          <a:bodyPr wrap="square" rtlCol="0">
            <a:spAutoFit/>
          </a:bodyPr>
          <a:lstStyle/>
          <a:p>
            <a:r>
              <a:rPr lang="en-GB" dirty="0">
                <a:solidFill>
                  <a:schemeClr val="bg1"/>
                </a:solidFill>
                <a:highlight>
                  <a:srgbClr val="FFFF00"/>
                </a:highlight>
              </a:rPr>
              <a:t>May 2023</a:t>
            </a:r>
          </a:p>
        </p:txBody>
      </p:sp>
      <p:sp>
        <p:nvSpPr>
          <p:cNvPr id="7" name="TextBox 6">
            <a:extLst>
              <a:ext uri="{FF2B5EF4-FFF2-40B4-BE49-F238E27FC236}">
                <a16:creationId xmlns:a16="http://schemas.microsoft.com/office/drawing/2014/main" id="{4004DA79-145B-5AD3-0CCE-F00D767CE64B}"/>
              </a:ext>
            </a:extLst>
          </p:cNvPr>
          <p:cNvSpPr txBox="1"/>
          <p:nvPr/>
        </p:nvSpPr>
        <p:spPr>
          <a:xfrm>
            <a:off x="2924325" y="1076445"/>
            <a:ext cx="2032746" cy="369332"/>
          </a:xfrm>
          <a:prstGeom prst="rect">
            <a:avLst/>
          </a:prstGeom>
          <a:noFill/>
        </p:spPr>
        <p:txBody>
          <a:bodyPr wrap="square" rtlCol="0">
            <a:spAutoFit/>
          </a:bodyPr>
          <a:lstStyle/>
          <a:p>
            <a:r>
              <a:rPr lang="en-GB" dirty="0">
                <a:solidFill>
                  <a:schemeClr val="bg1"/>
                </a:solidFill>
                <a:highlight>
                  <a:srgbClr val="FFFF00"/>
                </a:highlight>
              </a:rPr>
              <a:t>Phase 2</a:t>
            </a:r>
          </a:p>
        </p:txBody>
      </p:sp>
      <p:sp>
        <p:nvSpPr>
          <p:cNvPr id="8" name="TextBox 7">
            <a:extLst>
              <a:ext uri="{FF2B5EF4-FFF2-40B4-BE49-F238E27FC236}">
                <a16:creationId xmlns:a16="http://schemas.microsoft.com/office/drawing/2014/main" id="{B031D9EE-7F2F-44AD-A5EF-71759A1764C6}"/>
              </a:ext>
            </a:extLst>
          </p:cNvPr>
          <p:cNvSpPr txBox="1"/>
          <p:nvPr/>
        </p:nvSpPr>
        <p:spPr>
          <a:xfrm>
            <a:off x="217131" y="1035546"/>
            <a:ext cx="2032746" cy="369332"/>
          </a:xfrm>
          <a:prstGeom prst="rect">
            <a:avLst/>
          </a:prstGeom>
          <a:noFill/>
        </p:spPr>
        <p:txBody>
          <a:bodyPr wrap="square" rtlCol="0">
            <a:spAutoFit/>
          </a:bodyPr>
          <a:lstStyle/>
          <a:p>
            <a:r>
              <a:rPr lang="en-GB" dirty="0">
                <a:solidFill>
                  <a:schemeClr val="bg1"/>
                </a:solidFill>
                <a:highlight>
                  <a:srgbClr val="FFFF00"/>
                </a:highlight>
              </a:rPr>
              <a:t>Phase 2</a:t>
            </a:r>
          </a:p>
        </p:txBody>
      </p:sp>
    </p:spTree>
    <p:extLst>
      <p:ext uri="{BB962C8B-B14F-4D97-AF65-F5344CB8AC3E}">
        <p14:creationId xmlns:p14="http://schemas.microsoft.com/office/powerpoint/2010/main" val="354072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7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35E1-ADA3-B83D-E88B-6EEE35E4ADF2}"/>
              </a:ext>
            </a:extLst>
          </p:cNvPr>
          <p:cNvSpPr>
            <a:spLocks noGrp="1"/>
          </p:cNvSpPr>
          <p:nvPr>
            <p:ph type="title"/>
          </p:nvPr>
        </p:nvSpPr>
        <p:spPr>
          <a:xfrm>
            <a:off x="2094171" y="396663"/>
            <a:ext cx="5260458" cy="531422"/>
          </a:xfrm>
        </p:spPr>
        <p:txBody>
          <a:bodyPr/>
          <a:lstStyle/>
          <a:p>
            <a:r>
              <a:rPr lang="en-GB" dirty="0"/>
              <a:t>Gabion Replacement</a:t>
            </a:r>
          </a:p>
        </p:txBody>
      </p:sp>
      <p:sp>
        <p:nvSpPr>
          <p:cNvPr id="3" name="Slide Number Placeholder 2">
            <a:extLst>
              <a:ext uri="{FF2B5EF4-FFF2-40B4-BE49-F238E27FC236}">
                <a16:creationId xmlns:a16="http://schemas.microsoft.com/office/drawing/2014/main" id="{C06D632A-F70D-D26D-FC4E-FD568FAFCCD6}"/>
              </a:ext>
            </a:extLst>
          </p:cNvPr>
          <p:cNvSpPr>
            <a:spLocks noGrp="1"/>
          </p:cNvSpPr>
          <p:nvPr>
            <p:ph type="sldNum" sz="quarter" idx="15"/>
          </p:nvPr>
        </p:nvSpPr>
        <p:spPr/>
        <p:txBody>
          <a:bodyPr/>
          <a:lstStyle/>
          <a:p>
            <a:pPr>
              <a:defRPr/>
            </a:pPr>
            <a:fld id="{D47A91DE-D07E-4F55-B6A0-E6FB5C42246F}" type="slidenum">
              <a:rPr lang="en-GB" smtClean="0"/>
              <a:pPr>
                <a:defRPr/>
              </a:pPr>
              <a:t>21</a:t>
            </a:fld>
            <a:endParaRPr lang="en-GB" dirty="0"/>
          </a:p>
        </p:txBody>
      </p:sp>
      <p:pic>
        <p:nvPicPr>
          <p:cNvPr id="3074" name="Picture 2">
            <a:extLst>
              <a:ext uri="{FF2B5EF4-FFF2-40B4-BE49-F238E27FC236}">
                <a16:creationId xmlns:a16="http://schemas.microsoft.com/office/drawing/2014/main" id="{484C6B95-4515-8D52-FC20-43BF7167FA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5174" y="4063965"/>
            <a:ext cx="3607928" cy="2705946"/>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8">
            <a:extLst>
              <a:ext uri="{FF2B5EF4-FFF2-40B4-BE49-F238E27FC236}">
                <a16:creationId xmlns:a16="http://schemas.microsoft.com/office/drawing/2014/main" id="{5BB9B49D-11D7-0674-2906-CA7BD27753D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a:extLst>
              <a:ext uri="{FF2B5EF4-FFF2-40B4-BE49-F238E27FC236}">
                <a16:creationId xmlns:a16="http://schemas.microsoft.com/office/drawing/2014/main" id="{BC657DA3-E9EF-548D-4235-81877642AC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781" y="1275203"/>
            <a:ext cx="3607928" cy="27059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C2DD04-B0EC-126D-D550-E4CF83A9D2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1275203"/>
            <a:ext cx="3607928" cy="27059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08AC9A0-B2AB-F1A2-2CC1-AB67C95EF85C}"/>
              </a:ext>
            </a:extLst>
          </p:cNvPr>
          <p:cNvPicPr>
            <a:picLocks noChangeAspect="1"/>
          </p:cNvPicPr>
          <p:nvPr/>
        </p:nvPicPr>
        <p:blipFill>
          <a:blip r:embed="rId6"/>
          <a:stretch>
            <a:fillRect/>
          </a:stretch>
        </p:blipFill>
        <p:spPr>
          <a:xfrm>
            <a:off x="662780" y="4063965"/>
            <a:ext cx="3607927" cy="2721142"/>
          </a:xfrm>
          <a:prstGeom prst="rect">
            <a:avLst/>
          </a:prstGeom>
        </p:spPr>
      </p:pic>
    </p:spTree>
    <p:extLst>
      <p:ext uri="{BB962C8B-B14F-4D97-AF65-F5344CB8AC3E}">
        <p14:creationId xmlns:p14="http://schemas.microsoft.com/office/powerpoint/2010/main" val="1244845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B0EAD-B68C-5B4E-5F19-BBEAAD9874B2}"/>
              </a:ext>
            </a:extLst>
          </p:cNvPr>
          <p:cNvSpPr>
            <a:spLocks noGrp="1"/>
          </p:cNvSpPr>
          <p:nvPr>
            <p:ph type="title"/>
          </p:nvPr>
        </p:nvSpPr>
        <p:spPr>
          <a:xfrm>
            <a:off x="220529" y="460096"/>
            <a:ext cx="8207375" cy="498598"/>
          </a:xfrm>
        </p:spPr>
        <p:txBody>
          <a:bodyPr/>
          <a:lstStyle/>
          <a:p>
            <a:pPr algn="ctr"/>
            <a:r>
              <a:rPr lang="en-GB" dirty="0"/>
              <a:t>Summary</a:t>
            </a:r>
          </a:p>
        </p:txBody>
      </p:sp>
      <p:sp>
        <p:nvSpPr>
          <p:cNvPr id="3" name="Slide Number Placeholder 2">
            <a:extLst>
              <a:ext uri="{FF2B5EF4-FFF2-40B4-BE49-F238E27FC236}">
                <a16:creationId xmlns:a16="http://schemas.microsoft.com/office/drawing/2014/main" id="{31762B2F-6CAA-79F0-77E3-6C75404EFBD0}"/>
              </a:ext>
            </a:extLst>
          </p:cNvPr>
          <p:cNvSpPr>
            <a:spLocks noGrp="1"/>
          </p:cNvSpPr>
          <p:nvPr>
            <p:ph type="sldNum" sz="quarter" idx="15"/>
          </p:nvPr>
        </p:nvSpPr>
        <p:spPr/>
        <p:txBody>
          <a:bodyPr/>
          <a:lstStyle/>
          <a:p>
            <a:pPr>
              <a:defRPr/>
            </a:pPr>
            <a:fld id="{D47A91DE-D07E-4F55-B6A0-E6FB5C42246F}" type="slidenum">
              <a:rPr lang="en-GB" smtClean="0"/>
              <a:pPr>
                <a:defRPr/>
              </a:pPr>
              <a:t>22</a:t>
            </a:fld>
            <a:endParaRPr lang="en-GB" dirty="0"/>
          </a:p>
        </p:txBody>
      </p:sp>
      <p:sp>
        <p:nvSpPr>
          <p:cNvPr id="4" name="Content Placeholder 3">
            <a:extLst>
              <a:ext uri="{FF2B5EF4-FFF2-40B4-BE49-F238E27FC236}">
                <a16:creationId xmlns:a16="http://schemas.microsoft.com/office/drawing/2014/main" id="{8E9B87BE-8CAB-99F5-05B9-8E63CC346656}"/>
              </a:ext>
            </a:extLst>
          </p:cNvPr>
          <p:cNvSpPr>
            <a:spLocks noGrp="1"/>
          </p:cNvSpPr>
          <p:nvPr>
            <p:ph idx="1"/>
          </p:nvPr>
        </p:nvSpPr>
        <p:spPr>
          <a:xfrm>
            <a:off x="1735253" y="1607439"/>
            <a:ext cx="6406212" cy="3939828"/>
          </a:xfrm>
        </p:spPr>
        <p:txBody>
          <a:bodyPr/>
          <a:lstStyle/>
          <a:p>
            <a:r>
              <a:rPr lang="en-GB" sz="2400" dirty="0">
                <a:solidFill>
                  <a:schemeClr val="bg1"/>
                </a:solidFill>
                <a:latin typeface="+mj-lt"/>
              </a:rPr>
              <a:t>Public Access </a:t>
            </a:r>
          </a:p>
          <a:p>
            <a:r>
              <a:rPr lang="en-GB" sz="2400" dirty="0">
                <a:solidFill>
                  <a:schemeClr val="bg1"/>
                </a:solidFill>
                <a:latin typeface="+mj-lt"/>
              </a:rPr>
              <a:t>Geomorphological Change – Riffles</a:t>
            </a:r>
          </a:p>
          <a:p>
            <a:r>
              <a:rPr lang="en-GB" sz="2400" dirty="0">
                <a:solidFill>
                  <a:schemeClr val="bg1"/>
                </a:solidFill>
                <a:latin typeface="+mj-lt"/>
              </a:rPr>
              <a:t>University of Birmingham – postgraduate dissertation</a:t>
            </a:r>
          </a:p>
          <a:p>
            <a:r>
              <a:rPr lang="en-GB" sz="2400" dirty="0">
                <a:solidFill>
                  <a:schemeClr val="bg1"/>
                </a:solidFill>
                <a:latin typeface="+mj-lt"/>
              </a:rPr>
              <a:t>BNG Survey – 47% for River units</a:t>
            </a:r>
          </a:p>
          <a:p>
            <a:r>
              <a:rPr lang="en-GB" sz="2400" u="sng" dirty="0">
                <a:solidFill>
                  <a:schemeClr val="bg1"/>
                </a:solidFill>
                <a:effectLst/>
                <a:latin typeface="+mj-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Bullhead Fish in the River Rea</a:t>
            </a:r>
            <a:endParaRPr lang="en-GB" sz="2400" dirty="0">
              <a:solidFill>
                <a:schemeClr val="bg1"/>
              </a:solidFill>
              <a:effectLst/>
              <a:latin typeface="+mj-lt"/>
              <a:ea typeface="Calibri" panose="020F0502020204030204" pitchFamily="34" charset="0"/>
              <a:cs typeface="Times New Roman" panose="02020603050405020304" pitchFamily="18" charset="0"/>
            </a:endParaRPr>
          </a:p>
          <a:p>
            <a:r>
              <a:rPr lang="en-GB" sz="2400" dirty="0">
                <a:solidFill>
                  <a:schemeClr val="bg1"/>
                </a:solidFill>
                <a:latin typeface="+mj-lt"/>
              </a:rPr>
              <a:t>Low cost with partnership with BCC</a:t>
            </a:r>
          </a:p>
        </p:txBody>
      </p:sp>
    </p:spTree>
    <p:extLst>
      <p:ext uri="{BB962C8B-B14F-4D97-AF65-F5344CB8AC3E}">
        <p14:creationId xmlns:p14="http://schemas.microsoft.com/office/powerpoint/2010/main" val="2286973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F22DD5-4401-E443-66A7-9EA09836E8C9}"/>
              </a:ext>
            </a:extLst>
          </p:cNvPr>
          <p:cNvSpPr>
            <a:spLocks noGrp="1"/>
          </p:cNvSpPr>
          <p:nvPr>
            <p:ph type="sldNum" sz="quarter" idx="15"/>
          </p:nvPr>
        </p:nvSpPr>
        <p:spPr/>
        <p:txBody>
          <a:bodyPr/>
          <a:lstStyle/>
          <a:p>
            <a:pPr>
              <a:defRPr/>
            </a:pPr>
            <a:fld id="{D47A91DE-D07E-4F55-B6A0-E6FB5C42246F}" type="slidenum">
              <a:rPr lang="en-GB" smtClean="0"/>
              <a:pPr>
                <a:defRPr/>
              </a:pPr>
              <a:t>3</a:t>
            </a:fld>
            <a:endParaRPr lang="en-GB" dirty="0"/>
          </a:p>
        </p:txBody>
      </p:sp>
      <p:sp>
        <p:nvSpPr>
          <p:cNvPr id="6" name="Title 1">
            <a:extLst>
              <a:ext uri="{FF2B5EF4-FFF2-40B4-BE49-F238E27FC236}">
                <a16:creationId xmlns:a16="http://schemas.microsoft.com/office/drawing/2014/main" id="{87113BD6-DFA6-D918-7C64-FDF3D714C3E5}"/>
              </a:ext>
            </a:extLst>
          </p:cNvPr>
          <p:cNvSpPr>
            <a:spLocks noGrp="1"/>
          </p:cNvSpPr>
          <p:nvPr>
            <p:ph type="title"/>
          </p:nvPr>
        </p:nvSpPr>
        <p:spPr>
          <a:xfrm>
            <a:off x="2096512" y="407100"/>
            <a:ext cx="4950975" cy="540857"/>
          </a:xfrm>
        </p:spPr>
        <p:txBody>
          <a:bodyPr/>
          <a:lstStyle/>
          <a:p>
            <a:r>
              <a:rPr lang="en-GB" dirty="0">
                <a:solidFill>
                  <a:schemeClr val="accent1"/>
                </a:solidFill>
              </a:rPr>
              <a:t>First Avenue Weirs</a:t>
            </a:r>
            <a:endParaRPr lang="en-GB" dirty="0"/>
          </a:p>
        </p:txBody>
      </p:sp>
      <p:pic>
        <p:nvPicPr>
          <p:cNvPr id="8" name="Picture 7">
            <a:extLst>
              <a:ext uri="{FF2B5EF4-FFF2-40B4-BE49-F238E27FC236}">
                <a16:creationId xmlns:a16="http://schemas.microsoft.com/office/drawing/2014/main" id="{E9111306-8168-1A1A-38FD-C8118790107B}"/>
              </a:ext>
            </a:extLst>
          </p:cNvPr>
          <p:cNvPicPr>
            <a:picLocks noChangeAspect="1"/>
          </p:cNvPicPr>
          <p:nvPr/>
        </p:nvPicPr>
        <p:blipFill>
          <a:blip r:embed="rId3"/>
          <a:stretch>
            <a:fillRect/>
          </a:stretch>
        </p:blipFill>
        <p:spPr>
          <a:xfrm>
            <a:off x="4571999" y="3170531"/>
            <a:ext cx="4245038" cy="2875949"/>
          </a:xfrm>
          <a:prstGeom prst="rect">
            <a:avLst/>
          </a:prstGeom>
          <a:solidFill>
            <a:schemeClr val="accent1"/>
          </a:solidFill>
          <a:ln w="19050">
            <a:solidFill>
              <a:schemeClr val="accent2"/>
            </a:solidFill>
          </a:ln>
        </p:spPr>
      </p:pic>
      <p:pic>
        <p:nvPicPr>
          <p:cNvPr id="4" name="Picture 3">
            <a:extLst>
              <a:ext uri="{FF2B5EF4-FFF2-40B4-BE49-F238E27FC236}">
                <a16:creationId xmlns:a16="http://schemas.microsoft.com/office/drawing/2014/main" id="{8553FFD0-1A1E-D5E7-C9B2-E2DD1FEF3EED}"/>
              </a:ext>
            </a:extLst>
          </p:cNvPr>
          <p:cNvPicPr>
            <a:picLocks noChangeAspect="1"/>
          </p:cNvPicPr>
          <p:nvPr/>
        </p:nvPicPr>
        <p:blipFill>
          <a:blip r:embed="rId4"/>
          <a:stretch>
            <a:fillRect/>
          </a:stretch>
        </p:blipFill>
        <p:spPr>
          <a:xfrm>
            <a:off x="326963" y="1090498"/>
            <a:ext cx="3924324" cy="2875949"/>
          </a:xfrm>
          <a:prstGeom prst="rect">
            <a:avLst/>
          </a:prstGeom>
          <a:ln w="19050">
            <a:solidFill>
              <a:schemeClr val="bg2">
                <a:alpha val="99000"/>
              </a:schemeClr>
            </a:solidFill>
          </a:ln>
        </p:spPr>
      </p:pic>
    </p:spTree>
    <p:extLst>
      <p:ext uri="{BB962C8B-B14F-4D97-AF65-F5344CB8AC3E}">
        <p14:creationId xmlns:p14="http://schemas.microsoft.com/office/powerpoint/2010/main" val="2584839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D684-6275-7BA3-1D1C-69C89BC52681}"/>
              </a:ext>
            </a:extLst>
          </p:cNvPr>
          <p:cNvSpPr>
            <a:spLocks noGrp="1"/>
          </p:cNvSpPr>
          <p:nvPr>
            <p:ph type="title"/>
          </p:nvPr>
        </p:nvSpPr>
        <p:spPr>
          <a:xfrm>
            <a:off x="1905963" y="408101"/>
            <a:ext cx="4950975" cy="507771"/>
          </a:xfrm>
        </p:spPr>
        <p:txBody>
          <a:bodyPr/>
          <a:lstStyle/>
          <a:p>
            <a:r>
              <a:rPr lang="en-GB" dirty="0"/>
              <a:t>Project Background</a:t>
            </a:r>
          </a:p>
        </p:txBody>
      </p:sp>
      <p:sp>
        <p:nvSpPr>
          <p:cNvPr id="3" name="Slide Number Placeholder 2">
            <a:extLst>
              <a:ext uri="{FF2B5EF4-FFF2-40B4-BE49-F238E27FC236}">
                <a16:creationId xmlns:a16="http://schemas.microsoft.com/office/drawing/2014/main" id="{AF8BAAF3-4A23-CF1C-9584-8CFA8240CBB5}"/>
              </a:ext>
            </a:extLst>
          </p:cNvPr>
          <p:cNvSpPr>
            <a:spLocks noGrp="1"/>
          </p:cNvSpPr>
          <p:nvPr>
            <p:ph type="sldNum" sz="quarter" idx="15"/>
          </p:nvPr>
        </p:nvSpPr>
        <p:spPr/>
        <p:txBody>
          <a:bodyPr/>
          <a:lstStyle/>
          <a:p>
            <a:pPr>
              <a:defRPr/>
            </a:pPr>
            <a:fld id="{D47A91DE-D07E-4F55-B6A0-E6FB5C42246F}" type="slidenum">
              <a:rPr lang="en-GB" smtClean="0"/>
              <a:pPr>
                <a:defRPr/>
              </a:pPr>
              <a:t>4</a:t>
            </a:fld>
            <a:endParaRPr lang="en-GB" dirty="0"/>
          </a:p>
        </p:txBody>
      </p:sp>
      <p:sp>
        <p:nvSpPr>
          <p:cNvPr id="6" name="TextBox 5">
            <a:extLst>
              <a:ext uri="{FF2B5EF4-FFF2-40B4-BE49-F238E27FC236}">
                <a16:creationId xmlns:a16="http://schemas.microsoft.com/office/drawing/2014/main" id="{9468D39F-EC99-0F7C-86BE-8DC57FBBF1AF}"/>
              </a:ext>
            </a:extLst>
          </p:cNvPr>
          <p:cNvSpPr txBox="1"/>
          <p:nvPr/>
        </p:nvSpPr>
        <p:spPr>
          <a:xfrm>
            <a:off x="321313" y="1528201"/>
            <a:ext cx="5852990" cy="3901837"/>
          </a:xfrm>
          <a:prstGeom prst="rect">
            <a:avLst/>
          </a:prstGeom>
          <a:noFill/>
        </p:spPr>
        <p:txBody>
          <a:bodyPr wrap="square" rtlCol="0">
            <a:spAutoFit/>
          </a:bodyPr>
          <a:lstStyle/>
          <a:p>
            <a:pPr marL="285750" indent="-285750">
              <a:buFont typeface="Wingdings" panose="05000000000000000000" pitchFamily="2" charset="2"/>
              <a:buChar char="§"/>
            </a:pPr>
            <a:r>
              <a:rPr lang="en-GB" sz="2400" dirty="0">
                <a:solidFill>
                  <a:schemeClr val="bg1"/>
                </a:solidFill>
              </a:rPr>
              <a:t> First Avenue Flood Alleviation Scheme</a:t>
            </a:r>
          </a:p>
          <a:p>
            <a:pPr marL="742950" lvl="1" indent="-285750">
              <a:lnSpc>
                <a:spcPct val="150000"/>
              </a:lnSpc>
              <a:buFont typeface="Wingdings" panose="05000000000000000000" pitchFamily="2" charset="2"/>
              <a:buChar char="§"/>
            </a:pPr>
            <a:r>
              <a:rPr lang="en-GB" sz="2400" dirty="0">
                <a:solidFill>
                  <a:schemeClr val="bg1"/>
                </a:solidFill>
              </a:rPr>
              <a:t>Embankment</a:t>
            </a:r>
          </a:p>
          <a:p>
            <a:pPr marL="742950" lvl="1" indent="-285750">
              <a:lnSpc>
                <a:spcPct val="150000"/>
              </a:lnSpc>
              <a:buFont typeface="Wingdings" panose="05000000000000000000" pitchFamily="2" charset="2"/>
              <a:buChar char="§"/>
            </a:pPr>
            <a:r>
              <a:rPr lang="en-GB" sz="2400" dirty="0">
                <a:solidFill>
                  <a:schemeClr val="bg1"/>
                </a:solidFill>
              </a:rPr>
              <a:t>Weir 3 and Weir 4 </a:t>
            </a:r>
          </a:p>
          <a:p>
            <a:pPr marL="742950" lvl="1" indent="-285750">
              <a:lnSpc>
                <a:spcPct val="150000"/>
              </a:lnSpc>
              <a:buFont typeface="Wingdings" panose="05000000000000000000" pitchFamily="2" charset="2"/>
              <a:buChar char="§"/>
            </a:pPr>
            <a:r>
              <a:rPr lang="en-GB" sz="2400" dirty="0">
                <a:solidFill>
                  <a:schemeClr val="bg1"/>
                </a:solidFill>
              </a:rPr>
              <a:t>Weir 1 and Weir 2 (environmental </a:t>
            </a:r>
          </a:p>
          <a:p>
            <a:pPr lvl="1">
              <a:lnSpc>
                <a:spcPct val="150000"/>
              </a:lnSpc>
            </a:pPr>
            <a:r>
              <a:rPr lang="en-GB" sz="2400" dirty="0">
                <a:solidFill>
                  <a:schemeClr val="bg1"/>
                </a:solidFill>
              </a:rPr>
              <a:t>	benefits)</a:t>
            </a:r>
          </a:p>
          <a:p>
            <a:pPr marL="285750" indent="-285750">
              <a:buFont typeface="Wingdings" panose="05000000000000000000" pitchFamily="2" charset="2"/>
              <a:buChar char="§"/>
            </a:pPr>
            <a:r>
              <a:rPr lang="en-GB" sz="2400" dirty="0">
                <a:solidFill>
                  <a:schemeClr val="bg1"/>
                </a:solidFill>
              </a:rPr>
              <a:t>Weir removals identified as part </a:t>
            </a:r>
          </a:p>
          <a:p>
            <a:pPr lvl="1"/>
            <a:r>
              <a:rPr lang="en-GB" sz="2400" dirty="0">
                <a:solidFill>
                  <a:schemeClr val="bg1"/>
                </a:solidFill>
              </a:rPr>
              <a:t>of HMWB mitigations</a:t>
            </a:r>
          </a:p>
          <a:p>
            <a:pPr lvl="1">
              <a:lnSpc>
                <a:spcPct val="150000"/>
              </a:lnSpc>
            </a:pPr>
            <a:r>
              <a:rPr lang="en-GB" sz="2400" dirty="0">
                <a:solidFill>
                  <a:schemeClr val="bg1"/>
                </a:solidFill>
              </a:rPr>
              <a:t> </a:t>
            </a:r>
          </a:p>
        </p:txBody>
      </p:sp>
      <p:pic>
        <p:nvPicPr>
          <p:cNvPr id="4" name="Picture 3">
            <a:extLst>
              <a:ext uri="{FF2B5EF4-FFF2-40B4-BE49-F238E27FC236}">
                <a16:creationId xmlns:a16="http://schemas.microsoft.com/office/drawing/2014/main" id="{FDB2E9BE-95F9-9C2A-7934-8F7F9F48DC2F}"/>
              </a:ext>
            </a:extLst>
          </p:cNvPr>
          <p:cNvPicPr>
            <a:picLocks noChangeAspect="1"/>
          </p:cNvPicPr>
          <p:nvPr/>
        </p:nvPicPr>
        <p:blipFill>
          <a:blip r:embed="rId3"/>
          <a:stretch>
            <a:fillRect/>
          </a:stretch>
        </p:blipFill>
        <p:spPr>
          <a:xfrm>
            <a:off x="6174303" y="975728"/>
            <a:ext cx="2590176" cy="5006784"/>
          </a:xfrm>
          <a:prstGeom prst="rect">
            <a:avLst/>
          </a:prstGeom>
        </p:spPr>
      </p:pic>
    </p:spTree>
    <p:extLst>
      <p:ext uri="{BB962C8B-B14F-4D97-AF65-F5344CB8AC3E}">
        <p14:creationId xmlns:p14="http://schemas.microsoft.com/office/powerpoint/2010/main" val="3939685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4737-6046-CC30-1075-C66090ACC16C}"/>
              </a:ext>
            </a:extLst>
          </p:cNvPr>
          <p:cNvSpPr>
            <a:spLocks noGrp="1"/>
          </p:cNvSpPr>
          <p:nvPr>
            <p:ph type="title"/>
          </p:nvPr>
        </p:nvSpPr>
        <p:spPr>
          <a:xfrm>
            <a:off x="1063224" y="482129"/>
            <a:ext cx="8207375" cy="498598"/>
          </a:xfrm>
        </p:spPr>
        <p:txBody>
          <a:bodyPr/>
          <a:lstStyle/>
          <a:p>
            <a:r>
              <a:rPr lang="en-GB" dirty="0"/>
              <a:t>Pre-Weir removal data analysis</a:t>
            </a:r>
          </a:p>
        </p:txBody>
      </p:sp>
      <p:sp>
        <p:nvSpPr>
          <p:cNvPr id="3" name="Slide Number Placeholder 2">
            <a:extLst>
              <a:ext uri="{FF2B5EF4-FFF2-40B4-BE49-F238E27FC236}">
                <a16:creationId xmlns:a16="http://schemas.microsoft.com/office/drawing/2014/main" id="{7EA0E65A-A36B-4E57-70A3-944EC8AF6FB0}"/>
              </a:ext>
            </a:extLst>
          </p:cNvPr>
          <p:cNvSpPr>
            <a:spLocks noGrp="1"/>
          </p:cNvSpPr>
          <p:nvPr>
            <p:ph type="sldNum" sz="quarter" idx="15"/>
          </p:nvPr>
        </p:nvSpPr>
        <p:spPr/>
        <p:txBody>
          <a:bodyPr/>
          <a:lstStyle/>
          <a:p>
            <a:pPr>
              <a:defRPr/>
            </a:pPr>
            <a:fld id="{D47A91DE-D07E-4F55-B6A0-E6FB5C42246F}" type="slidenum">
              <a:rPr lang="en-GB" smtClean="0"/>
              <a:pPr>
                <a:defRPr/>
              </a:pPr>
              <a:t>5</a:t>
            </a:fld>
            <a:endParaRPr lang="en-GB" dirty="0"/>
          </a:p>
        </p:txBody>
      </p:sp>
      <p:sp>
        <p:nvSpPr>
          <p:cNvPr id="4" name="Content Placeholder 3">
            <a:extLst>
              <a:ext uri="{FF2B5EF4-FFF2-40B4-BE49-F238E27FC236}">
                <a16:creationId xmlns:a16="http://schemas.microsoft.com/office/drawing/2014/main" id="{8792FEE9-3218-D4F2-6560-D84CBEE7C3C5}"/>
              </a:ext>
            </a:extLst>
          </p:cNvPr>
          <p:cNvSpPr>
            <a:spLocks noGrp="1"/>
          </p:cNvSpPr>
          <p:nvPr>
            <p:ph idx="1"/>
          </p:nvPr>
        </p:nvSpPr>
        <p:spPr>
          <a:xfrm>
            <a:off x="1319959" y="1516214"/>
            <a:ext cx="6821507" cy="4320580"/>
          </a:xfrm>
        </p:spPr>
        <p:txBody>
          <a:bodyPr/>
          <a:lstStyle/>
          <a:p>
            <a:r>
              <a:rPr lang="en-GB" sz="2400" dirty="0"/>
              <a:t>Topographical Surveys</a:t>
            </a:r>
          </a:p>
          <a:p>
            <a:r>
              <a:rPr lang="en-GB" sz="2400" dirty="0"/>
              <a:t>Geomorphological Walk Over Survey</a:t>
            </a:r>
          </a:p>
          <a:p>
            <a:r>
              <a:rPr lang="en-GB" sz="2400" dirty="0"/>
              <a:t>Conveyance Estimation Software – </a:t>
            </a:r>
            <a:r>
              <a:rPr lang="en-GB" sz="1800" dirty="0"/>
              <a:t>Shear Stress and size of the maximum mobile sediment in various velocity scenarios</a:t>
            </a:r>
          </a:p>
          <a:p>
            <a:r>
              <a:rPr lang="en-GB" sz="2400" dirty="0"/>
              <a:t>Sediment Sampling</a:t>
            </a:r>
          </a:p>
          <a:p>
            <a:r>
              <a:rPr lang="en-GB" sz="2400" dirty="0"/>
              <a:t>Heritage Assessment</a:t>
            </a:r>
          </a:p>
          <a:p>
            <a:r>
              <a:rPr lang="en-GB" sz="2400" dirty="0"/>
              <a:t>BNG Survey</a:t>
            </a:r>
          </a:p>
        </p:txBody>
      </p:sp>
    </p:spTree>
    <p:extLst>
      <p:ext uri="{BB962C8B-B14F-4D97-AF65-F5344CB8AC3E}">
        <p14:creationId xmlns:p14="http://schemas.microsoft.com/office/powerpoint/2010/main" val="3394648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D738-7CDE-2286-03AE-3DE7EA39EA8B}"/>
              </a:ext>
            </a:extLst>
          </p:cNvPr>
          <p:cNvSpPr>
            <a:spLocks noGrp="1"/>
          </p:cNvSpPr>
          <p:nvPr>
            <p:ph type="title"/>
          </p:nvPr>
        </p:nvSpPr>
        <p:spPr>
          <a:xfrm>
            <a:off x="1542362" y="429659"/>
            <a:ext cx="6229943" cy="1495794"/>
          </a:xfrm>
        </p:spPr>
        <p:txBody>
          <a:bodyPr/>
          <a:lstStyle/>
          <a:p>
            <a:pPr algn="ctr"/>
            <a:r>
              <a:rPr lang="en-GB" dirty="0"/>
              <a:t>River Rea</a:t>
            </a:r>
            <a:br>
              <a:rPr lang="en-GB" dirty="0"/>
            </a:br>
            <a:r>
              <a:rPr lang="en-GB" dirty="0"/>
              <a:t>Long Section</a:t>
            </a:r>
            <a:br>
              <a:rPr lang="en-GB" dirty="0"/>
            </a:br>
            <a:r>
              <a:rPr lang="en-GB" dirty="0"/>
              <a:t>First Avenue Weirs</a:t>
            </a:r>
          </a:p>
        </p:txBody>
      </p:sp>
      <p:sp>
        <p:nvSpPr>
          <p:cNvPr id="3" name="Slide Number Placeholder 2">
            <a:extLst>
              <a:ext uri="{FF2B5EF4-FFF2-40B4-BE49-F238E27FC236}">
                <a16:creationId xmlns:a16="http://schemas.microsoft.com/office/drawing/2014/main" id="{126E3255-2403-E349-E290-65B25FAD2426}"/>
              </a:ext>
            </a:extLst>
          </p:cNvPr>
          <p:cNvSpPr>
            <a:spLocks noGrp="1"/>
          </p:cNvSpPr>
          <p:nvPr>
            <p:ph type="sldNum" sz="quarter" idx="15"/>
          </p:nvPr>
        </p:nvSpPr>
        <p:spPr/>
        <p:txBody>
          <a:bodyPr/>
          <a:lstStyle/>
          <a:p>
            <a:pPr>
              <a:defRPr/>
            </a:pPr>
            <a:fld id="{D47A91DE-D07E-4F55-B6A0-E6FB5C42246F}" type="slidenum">
              <a:rPr lang="en-GB" smtClean="0"/>
              <a:pPr>
                <a:defRPr/>
              </a:pPr>
              <a:t>6</a:t>
            </a:fld>
            <a:endParaRPr lang="en-GB" dirty="0"/>
          </a:p>
        </p:txBody>
      </p:sp>
      <p:pic>
        <p:nvPicPr>
          <p:cNvPr id="8" name="Picture 7">
            <a:extLst>
              <a:ext uri="{FF2B5EF4-FFF2-40B4-BE49-F238E27FC236}">
                <a16:creationId xmlns:a16="http://schemas.microsoft.com/office/drawing/2014/main" id="{A05B49F8-4341-BDC6-567D-AE895C748635}"/>
              </a:ext>
            </a:extLst>
          </p:cNvPr>
          <p:cNvPicPr>
            <a:picLocks noChangeAspect="1"/>
          </p:cNvPicPr>
          <p:nvPr/>
        </p:nvPicPr>
        <p:blipFill>
          <a:blip r:embed="rId3"/>
          <a:stretch>
            <a:fillRect/>
          </a:stretch>
        </p:blipFill>
        <p:spPr>
          <a:xfrm>
            <a:off x="468312" y="2294233"/>
            <a:ext cx="8207375" cy="3623861"/>
          </a:xfrm>
          <a:prstGeom prst="rect">
            <a:avLst/>
          </a:prstGeom>
        </p:spPr>
      </p:pic>
    </p:spTree>
    <p:extLst>
      <p:ext uri="{BB962C8B-B14F-4D97-AF65-F5344CB8AC3E}">
        <p14:creationId xmlns:p14="http://schemas.microsoft.com/office/powerpoint/2010/main" val="2792608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4AD2F-8467-BFA0-1218-82181FC1A069}"/>
              </a:ext>
            </a:extLst>
          </p:cNvPr>
          <p:cNvSpPr>
            <a:spLocks noGrp="1"/>
          </p:cNvSpPr>
          <p:nvPr>
            <p:ph type="title"/>
          </p:nvPr>
        </p:nvSpPr>
        <p:spPr/>
        <p:txBody>
          <a:bodyPr/>
          <a:lstStyle/>
          <a:p>
            <a:r>
              <a:rPr lang="en-GB" dirty="0"/>
              <a:t>Geomorphological Walkover Survey</a:t>
            </a:r>
          </a:p>
        </p:txBody>
      </p:sp>
      <p:sp>
        <p:nvSpPr>
          <p:cNvPr id="3" name="Slide Number Placeholder 2">
            <a:extLst>
              <a:ext uri="{FF2B5EF4-FFF2-40B4-BE49-F238E27FC236}">
                <a16:creationId xmlns:a16="http://schemas.microsoft.com/office/drawing/2014/main" id="{10CF9469-7866-B5DD-3E7E-9A448FDC30EA}"/>
              </a:ext>
            </a:extLst>
          </p:cNvPr>
          <p:cNvSpPr>
            <a:spLocks noGrp="1"/>
          </p:cNvSpPr>
          <p:nvPr>
            <p:ph type="sldNum" sz="quarter" idx="15"/>
          </p:nvPr>
        </p:nvSpPr>
        <p:spPr/>
        <p:txBody>
          <a:bodyPr/>
          <a:lstStyle/>
          <a:p>
            <a:pPr>
              <a:defRPr/>
            </a:pPr>
            <a:fld id="{D47A91DE-D07E-4F55-B6A0-E6FB5C42246F}" type="slidenum">
              <a:rPr lang="en-GB" smtClean="0"/>
              <a:pPr>
                <a:defRPr/>
              </a:pPr>
              <a:t>7</a:t>
            </a:fld>
            <a:endParaRPr lang="en-GB" dirty="0"/>
          </a:p>
        </p:txBody>
      </p:sp>
      <p:pic>
        <p:nvPicPr>
          <p:cNvPr id="7" name="Content Placeholder 6">
            <a:extLst>
              <a:ext uri="{FF2B5EF4-FFF2-40B4-BE49-F238E27FC236}">
                <a16:creationId xmlns:a16="http://schemas.microsoft.com/office/drawing/2014/main" id="{638AD6EC-2443-8297-1956-B82B61515DD9}"/>
              </a:ext>
            </a:extLst>
          </p:cNvPr>
          <p:cNvPicPr>
            <a:picLocks noGrp="1" noChangeAspect="1"/>
          </p:cNvPicPr>
          <p:nvPr>
            <p:ph idx="1"/>
          </p:nvPr>
        </p:nvPicPr>
        <p:blipFill>
          <a:blip r:embed="rId3"/>
          <a:stretch>
            <a:fillRect/>
          </a:stretch>
        </p:blipFill>
        <p:spPr>
          <a:xfrm>
            <a:off x="857250" y="1302755"/>
            <a:ext cx="7431351" cy="4893258"/>
          </a:xfrm>
          <a:ln w="12700">
            <a:solidFill>
              <a:schemeClr val="bg2"/>
            </a:solidFill>
          </a:ln>
        </p:spPr>
      </p:pic>
    </p:spTree>
    <p:extLst>
      <p:ext uri="{BB962C8B-B14F-4D97-AF65-F5344CB8AC3E}">
        <p14:creationId xmlns:p14="http://schemas.microsoft.com/office/powerpoint/2010/main" val="399877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DD46C-86EA-7BE7-CFF3-977B05BB5065}"/>
              </a:ext>
            </a:extLst>
          </p:cNvPr>
          <p:cNvSpPr>
            <a:spLocks noGrp="1"/>
          </p:cNvSpPr>
          <p:nvPr>
            <p:ph type="title"/>
          </p:nvPr>
        </p:nvSpPr>
        <p:spPr>
          <a:xfrm>
            <a:off x="2484152" y="349258"/>
            <a:ext cx="3938434" cy="487354"/>
          </a:xfrm>
        </p:spPr>
        <p:txBody>
          <a:bodyPr/>
          <a:lstStyle/>
          <a:p>
            <a:r>
              <a:rPr lang="en-GB" dirty="0"/>
              <a:t>CES Analysis</a:t>
            </a:r>
          </a:p>
        </p:txBody>
      </p:sp>
      <p:sp>
        <p:nvSpPr>
          <p:cNvPr id="3" name="Slide Number Placeholder 2">
            <a:extLst>
              <a:ext uri="{FF2B5EF4-FFF2-40B4-BE49-F238E27FC236}">
                <a16:creationId xmlns:a16="http://schemas.microsoft.com/office/drawing/2014/main" id="{6B48DF19-934E-2E97-881A-955389422FCC}"/>
              </a:ext>
            </a:extLst>
          </p:cNvPr>
          <p:cNvSpPr>
            <a:spLocks noGrp="1"/>
          </p:cNvSpPr>
          <p:nvPr>
            <p:ph type="sldNum" sz="quarter" idx="15"/>
          </p:nvPr>
        </p:nvSpPr>
        <p:spPr/>
        <p:txBody>
          <a:bodyPr/>
          <a:lstStyle/>
          <a:p>
            <a:pPr>
              <a:defRPr/>
            </a:pPr>
            <a:fld id="{D47A91DE-D07E-4F55-B6A0-E6FB5C42246F}" type="slidenum">
              <a:rPr lang="en-GB" smtClean="0"/>
              <a:pPr>
                <a:defRPr/>
              </a:pPr>
              <a:t>8</a:t>
            </a:fld>
            <a:endParaRPr lang="en-GB" dirty="0"/>
          </a:p>
        </p:txBody>
      </p:sp>
      <p:sp>
        <p:nvSpPr>
          <p:cNvPr id="4" name="Content Placeholder 3">
            <a:extLst>
              <a:ext uri="{FF2B5EF4-FFF2-40B4-BE49-F238E27FC236}">
                <a16:creationId xmlns:a16="http://schemas.microsoft.com/office/drawing/2014/main" id="{9B6B8B54-489E-30D8-A1AF-AEB37E5DA15A}"/>
              </a:ext>
            </a:extLst>
          </p:cNvPr>
          <p:cNvSpPr>
            <a:spLocks noGrp="1"/>
          </p:cNvSpPr>
          <p:nvPr>
            <p:ph idx="1"/>
          </p:nvPr>
        </p:nvSpPr>
        <p:spPr>
          <a:xfrm>
            <a:off x="468313" y="1755892"/>
            <a:ext cx="3784198" cy="4320580"/>
          </a:xfrm>
        </p:spPr>
        <p:txBody>
          <a:bodyPr/>
          <a:lstStyle/>
          <a:p>
            <a:r>
              <a:rPr lang="en-GB" sz="2400" dirty="0"/>
              <a:t>Several Cross Sections </a:t>
            </a:r>
          </a:p>
          <a:p>
            <a:pPr lvl="1"/>
            <a:r>
              <a:rPr lang="en-GB" dirty="0"/>
              <a:t>Stable reach</a:t>
            </a:r>
          </a:p>
          <a:p>
            <a:pPr lvl="1"/>
            <a:r>
              <a:rPr lang="en-GB" dirty="0"/>
              <a:t>Upstream/ downstream of weirs</a:t>
            </a:r>
          </a:p>
          <a:p>
            <a:r>
              <a:rPr lang="en-GB" sz="2400" dirty="0"/>
              <a:t>Assume weirs removed with evenly graded bed (slope 0.0048)</a:t>
            </a:r>
          </a:p>
        </p:txBody>
      </p:sp>
      <p:graphicFrame>
        <p:nvGraphicFramePr>
          <p:cNvPr id="6" name="Content Placeholder 5">
            <a:extLst>
              <a:ext uri="{FF2B5EF4-FFF2-40B4-BE49-F238E27FC236}">
                <a16:creationId xmlns:a16="http://schemas.microsoft.com/office/drawing/2014/main" id="{4A2B4567-8B0C-9D59-5143-E68899E9B358}"/>
              </a:ext>
            </a:extLst>
          </p:cNvPr>
          <p:cNvGraphicFramePr>
            <a:graphicFrameLocks noGrp="1"/>
          </p:cNvGraphicFramePr>
          <p:nvPr>
            <p:ph idx="16"/>
            <p:extLst>
              <p:ext uri="{D42A27DB-BD31-4B8C-83A1-F6EECF244321}">
                <p14:modId xmlns:p14="http://schemas.microsoft.com/office/powerpoint/2010/main" val="2317479071"/>
              </p:ext>
            </p:extLst>
          </p:nvPr>
        </p:nvGraphicFramePr>
        <p:xfrm>
          <a:off x="4396583" y="1836263"/>
          <a:ext cx="4279103" cy="3804374"/>
        </p:xfrm>
        <a:graphic>
          <a:graphicData uri="http://schemas.openxmlformats.org/drawingml/2006/table">
            <a:tbl>
              <a:tblPr firstRow="1" firstCol="1" bandRow="1">
                <a:tableStyleId>{5C22544A-7EE6-4342-B048-85BDC9FD1C3A}</a:tableStyleId>
              </a:tblPr>
              <a:tblGrid>
                <a:gridCol w="842274">
                  <a:extLst>
                    <a:ext uri="{9D8B030D-6E8A-4147-A177-3AD203B41FA5}">
                      <a16:colId xmlns:a16="http://schemas.microsoft.com/office/drawing/2014/main" val="3727296148"/>
                    </a:ext>
                  </a:extLst>
                </a:gridCol>
                <a:gridCol w="1066170">
                  <a:extLst>
                    <a:ext uri="{9D8B030D-6E8A-4147-A177-3AD203B41FA5}">
                      <a16:colId xmlns:a16="http://schemas.microsoft.com/office/drawing/2014/main" val="3195305649"/>
                    </a:ext>
                  </a:extLst>
                </a:gridCol>
                <a:gridCol w="592665">
                  <a:extLst>
                    <a:ext uri="{9D8B030D-6E8A-4147-A177-3AD203B41FA5}">
                      <a16:colId xmlns:a16="http://schemas.microsoft.com/office/drawing/2014/main" val="1244404064"/>
                    </a:ext>
                  </a:extLst>
                </a:gridCol>
                <a:gridCol w="933212">
                  <a:extLst>
                    <a:ext uri="{9D8B030D-6E8A-4147-A177-3AD203B41FA5}">
                      <a16:colId xmlns:a16="http://schemas.microsoft.com/office/drawing/2014/main" val="2026039370"/>
                    </a:ext>
                  </a:extLst>
                </a:gridCol>
                <a:gridCol w="844782">
                  <a:extLst>
                    <a:ext uri="{9D8B030D-6E8A-4147-A177-3AD203B41FA5}">
                      <a16:colId xmlns:a16="http://schemas.microsoft.com/office/drawing/2014/main" val="2513461356"/>
                    </a:ext>
                  </a:extLst>
                </a:gridCol>
              </a:tblGrid>
              <a:tr h="345606">
                <a:tc>
                  <a:txBody>
                    <a:bodyPr/>
                    <a:lstStyle/>
                    <a:p>
                      <a:pPr algn="l">
                        <a:lnSpc>
                          <a:spcPct val="107000"/>
                        </a:lnSpc>
                      </a:pPr>
                      <a:r>
                        <a:rPr lang="en-GB" sz="500">
                          <a:solidFill>
                            <a:schemeClr val="bg1"/>
                          </a:solidFill>
                          <a:effectLst/>
                        </a:rPr>
                        <a:t>Section</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Scenario</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max velocity (m/s-1)</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max shear stress (N/m2)</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mobile sediment (mm)</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extLst>
                  <a:ext uri="{0D108BD9-81ED-4DB2-BD59-A6C34878D82A}">
                    <a16:rowId xmlns:a16="http://schemas.microsoft.com/office/drawing/2014/main" val="260986923"/>
                  </a:ext>
                </a:extLst>
              </a:tr>
              <a:tr h="173480">
                <a:tc>
                  <a:txBody>
                    <a:bodyPr/>
                    <a:lstStyle/>
                    <a:p>
                      <a:pPr algn="l">
                        <a:lnSpc>
                          <a:spcPct val="107000"/>
                        </a:lnSpc>
                      </a:pPr>
                      <a:r>
                        <a:rPr lang="en-GB" sz="500">
                          <a:solidFill>
                            <a:schemeClr val="bg1"/>
                          </a:solidFill>
                          <a:effectLst/>
                        </a:rPr>
                        <a:t>Reference</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QMED - 16 cumecs</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2.2</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35</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27.1</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extLst>
                  <a:ext uri="{0D108BD9-81ED-4DB2-BD59-A6C34878D82A}">
                    <a16:rowId xmlns:a16="http://schemas.microsoft.com/office/drawing/2014/main" val="1239543308"/>
                  </a:ext>
                </a:extLst>
              </a:tr>
              <a:tr h="173480">
                <a:tc>
                  <a:txBody>
                    <a:bodyPr/>
                    <a:lstStyle/>
                    <a:p>
                      <a:pPr algn="l">
                        <a:lnSpc>
                          <a:spcPct val="107000"/>
                        </a:lnSpc>
                      </a:pPr>
                      <a:r>
                        <a:rPr lang="en-GB" sz="500">
                          <a:solidFill>
                            <a:schemeClr val="bg1"/>
                          </a:solidFill>
                          <a:effectLst/>
                        </a:rPr>
                        <a:t>Near houses u/s park</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QMED - 16 cumecs</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2.7</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42</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32.5</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extLst>
                  <a:ext uri="{0D108BD9-81ED-4DB2-BD59-A6C34878D82A}">
                    <a16:rowId xmlns:a16="http://schemas.microsoft.com/office/drawing/2014/main" val="59911504"/>
                  </a:ext>
                </a:extLst>
              </a:tr>
              <a:tr h="173480">
                <a:tc>
                  <a:txBody>
                    <a:bodyPr/>
                    <a:lstStyle/>
                    <a:p>
                      <a:pPr algn="l">
                        <a:lnSpc>
                          <a:spcPct val="107000"/>
                        </a:lnSpc>
                      </a:pPr>
                      <a:r>
                        <a:rPr lang="en-GB" sz="500">
                          <a:solidFill>
                            <a:schemeClr val="bg1"/>
                          </a:solidFill>
                          <a:effectLst/>
                        </a:rPr>
                        <a:t>Upstream of weir 1</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QMED – 16 cumecs</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2.4</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38</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29.5</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extLst>
                  <a:ext uri="{0D108BD9-81ED-4DB2-BD59-A6C34878D82A}">
                    <a16:rowId xmlns:a16="http://schemas.microsoft.com/office/drawing/2014/main" val="2822657026"/>
                  </a:ext>
                </a:extLst>
              </a:tr>
              <a:tr h="345606">
                <a:tc>
                  <a:txBody>
                    <a:bodyPr/>
                    <a:lstStyle/>
                    <a:p>
                      <a:pPr algn="l">
                        <a:lnSpc>
                          <a:spcPct val="107000"/>
                        </a:lnSpc>
                      </a:pPr>
                      <a:r>
                        <a:rPr lang="en-GB" sz="500">
                          <a:solidFill>
                            <a:schemeClr val="bg1"/>
                          </a:solidFill>
                          <a:effectLst/>
                        </a:rPr>
                        <a:t>Upstream of weir 1</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Flow contained by embankment – 100 cumecs</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4.0</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80</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62.1</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extLst>
                  <a:ext uri="{0D108BD9-81ED-4DB2-BD59-A6C34878D82A}">
                    <a16:rowId xmlns:a16="http://schemas.microsoft.com/office/drawing/2014/main" val="712645057"/>
                  </a:ext>
                </a:extLst>
              </a:tr>
              <a:tr h="345606">
                <a:tc>
                  <a:txBody>
                    <a:bodyPr/>
                    <a:lstStyle/>
                    <a:p>
                      <a:pPr algn="l">
                        <a:lnSpc>
                          <a:spcPct val="107000"/>
                        </a:lnSpc>
                      </a:pPr>
                      <a:r>
                        <a:rPr lang="en-GB" sz="500">
                          <a:solidFill>
                            <a:schemeClr val="bg1"/>
                          </a:solidFill>
                          <a:effectLst/>
                        </a:rPr>
                        <a:t>Upstream of weir 1</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With embankment removed @ 16 cumecs</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2.1</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30</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23.3</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extLst>
                  <a:ext uri="{0D108BD9-81ED-4DB2-BD59-A6C34878D82A}">
                    <a16:rowId xmlns:a16="http://schemas.microsoft.com/office/drawing/2014/main" val="3768603056"/>
                  </a:ext>
                </a:extLst>
              </a:tr>
              <a:tr h="345606">
                <a:tc>
                  <a:txBody>
                    <a:bodyPr/>
                    <a:lstStyle/>
                    <a:p>
                      <a:pPr algn="l">
                        <a:lnSpc>
                          <a:spcPct val="107000"/>
                        </a:lnSpc>
                      </a:pPr>
                      <a:r>
                        <a:rPr lang="en-GB" sz="500">
                          <a:solidFill>
                            <a:schemeClr val="bg1"/>
                          </a:solidFill>
                          <a:effectLst/>
                        </a:rPr>
                        <a:t>Upstream of weir 1</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With embankment removed @ 100 cumecs</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2.8 (in channel); 1.5 (on fp)</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48 (in channel); 30 (on fp)</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37.2</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extLst>
                  <a:ext uri="{0D108BD9-81ED-4DB2-BD59-A6C34878D82A}">
                    <a16:rowId xmlns:a16="http://schemas.microsoft.com/office/drawing/2014/main" val="3257811475"/>
                  </a:ext>
                </a:extLst>
              </a:tr>
              <a:tr h="173480">
                <a:tc>
                  <a:txBody>
                    <a:bodyPr/>
                    <a:lstStyle/>
                    <a:p>
                      <a:pPr algn="l">
                        <a:lnSpc>
                          <a:spcPct val="107000"/>
                        </a:lnSpc>
                      </a:pPr>
                      <a:r>
                        <a:rPr lang="en-GB" sz="500">
                          <a:solidFill>
                            <a:schemeClr val="bg1"/>
                          </a:solidFill>
                          <a:effectLst/>
                        </a:rPr>
                        <a:t>Upstream of weir 3</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QMED – 16 cumecs</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2.2</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36</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27.9</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extLst>
                  <a:ext uri="{0D108BD9-81ED-4DB2-BD59-A6C34878D82A}">
                    <a16:rowId xmlns:a16="http://schemas.microsoft.com/office/drawing/2014/main" val="3354749620"/>
                  </a:ext>
                </a:extLst>
              </a:tr>
              <a:tr h="345606">
                <a:tc>
                  <a:txBody>
                    <a:bodyPr/>
                    <a:lstStyle/>
                    <a:p>
                      <a:pPr algn="l">
                        <a:lnSpc>
                          <a:spcPct val="107000"/>
                        </a:lnSpc>
                      </a:pPr>
                      <a:r>
                        <a:rPr lang="en-GB" sz="500">
                          <a:solidFill>
                            <a:schemeClr val="bg1"/>
                          </a:solidFill>
                          <a:effectLst/>
                        </a:rPr>
                        <a:t>Upstream of weir 3</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Top of embankment – 100 cumecs</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3.2</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58 (up to 80 n/m2 on banks)</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45.0</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extLst>
                  <a:ext uri="{0D108BD9-81ED-4DB2-BD59-A6C34878D82A}">
                    <a16:rowId xmlns:a16="http://schemas.microsoft.com/office/drawing/2014/main" val="1406874851"/>
                  </a:ext>
                </a:extLst>
              </a:tr>
              <a:tr h="345606">
                <a:tc>
                  <a:txBody>
                    <a:bodyPr/>
                    <a:lstStyle/>
                    <a:p>
                      <a:pPr algn="l">
                        <a:lnSpc>
                          <a:spcPct val="107000"/>
                        </a:lnSpc>
                      </a:pPr>
                      <a:r>
                        <a:rPr lang="en-GB" sz="500">
                          <a:solidFill>
                            <a:schemeClr val="bg1"/>
                          </a:solidFill>
                          <a:effectLst/>
                        </a:rPr>
                        <a:t>Upstream of weir 3</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With embankment removed @ QMED</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2.4</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38</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29.5</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extLst>
                  <a:ext uri="{0D108BD9-81ED-4DB2-BD59-A6C34878D82A}">
                    <a16:rowId xmlns:a16="http://schemas.microsoft.com/office/drawing/2014/main" val="2886906233"/>
                  </a:ext>
                </a:extLst>
              </a:tr>
              <a:tr h="345606">
                <a:tc>
                  <a:txBody>
                    <a:bodyPr/>
                    <a:lstStyle/>
                    <a:p>
                      <a:pPr algn="l">
                        <a:lnSpc>
                          <a:spcPct val="107000"/>
                        </a:lnSpc>
                      </a:pPr>
                      <a:r>
                        <a:rPr lang="en-GB" sz="500">
                          <a:solidFill>
                            <a:schemeClr val="bg1"/>
                          </a:solidFill>
                          <a:effectLst/>
                        </a:rPr>
                        <a:t>Upstream of weir 3</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With embankment removed @ 44 cumec flood</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2.8</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42</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32.6</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extLst>
                  <a:ext uri="{0D108BD9-81ED-4DB2-BD59-A6C34878D82A}">
                    <a16:rowId xmlns:a16="http://schemas.microsoft.com/office/drawing/2014/main" val="416640090"/>
                  </a:ext>
                </a:extLst>
              </a:tr>
              <a:tr h="345606">
                <a:tc>
                  <a:txBody>
                    <a:bodyPr/>
                    <a:lstStyle/>
                    <a:p>
                      <a:pPr algn="l">
                        <a:lnSpc>
                          <a:spcPct val="107000"/>
                        </a:lnSpc>
                      </a:pPr>
                      <a:r>
                        <a:rPr lang="en-GB" sz="500">
                          <a:solidFill>
                            <a:schemeClr val="bg1"/>
                          </a:solidFill>
                          <a:effectLst/>
                        </a:rPr>
                        <a:t>U/s final weir with gabions</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QMED – 16 cumecs</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2.6</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43</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33.3</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extLst>
                  <a:ext uri="{0D108BD9-81ED-4DB2-BD59-A6C34878D82A}">
                    <a16:rowId xmlns:a16="http://schemas.microsoft.com/office/drawing/2014/main" val="1474070912"/>
                  </a:ext>
                </a:extLst>
              </a:tr>
              <a:tr h="345606">
                <a:tc>
                  <a:txBody>
                    <a:bodyPr/>
                    <a:lstStyle/>
                    <a:p>
                      <a:pPr algn="l">
                        <a:lnSpc>
                          <a:spcPct val="107000"/>
                        </a:lnSpc>
                      </a:pPr>
                      <a:r>
                        <a:rPr lang="en-GB" sz="500">
                          <a:solidFill>
                            <a:schemeClr val="bg1"/>
                          </a:solidFill>
                          <a:effectLst/>
                        </a:rPr>
                        <a:t>U/s final weir with gabions</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Flow to top of bank – 36 cumecs</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3.2</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a:solidFill>
                            <a:schemeClr val="bg1"/>
                          </a:solidFill>
                          <a:effectLst/>
                        </a:rPr>
                        <a:t>58</a:t>
                      </a:r>
                      <a:endParaRPr lang="en-GB" sz="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tc>
                  <a:txBody>
                    <a:bodyPr/>
                    <a:lstStyle/>
                    <a:p>
                      <a:pPr algn="l">
                        <a:lnSpc>
                          <a:spcPct val="107000"/>
                        </a:lnSpc>
                      </a:pPr>
                      <a:r>
                        <a:rPr lang="en-GB" sz="500" dirty="0">
                          <a:solidFill>
                            <a:schemeClr val="bg1"/>
                          </a:solidFill>
                          <a:effectLst/>
                        </a:rPr>
                        <a:t>45.0</a:t>
                      </a:r>
                      <a:endParaRPr lang="en-GB" sz="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913" marR="31913" marT="0" marB="0"/>
                </a:tc>
                <a:extLst>
                  <a:ext uri="{0D108BD9-81ED-4DB2-BD59-A6C34878D82A}">
                    <a16:rowId xmlns:a16="http://schemas.microsoft.com/office/drawing/2014/main" val="3053872950"/>
                  </a:ext>
                </a:extLst>
              </a:tr>
            </a:tbl>
          </a:graphicData>
        </a:graphic>
      </p:graphicFrame>
    </p:spTree>
    <p:extLst>
      <p:ext uri="{BB962C8B-B14F-4D97-AF65-F5344CB8AC3E}">
        <p14:creationId xmlns:p14="http://schemas.microsoft.com/office/powerpoint/2010/main" val="3122406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7AAE26-FCD4-7425-7BE6-5E5B995304CD}"/>
              </a:ext>
            </a:extLst>
          </p:cNvPr>
          <p:cNvSpPr>
            <a:spLocks noGrp="1"/>
          </p:cNvSpPr>
          <p:nvPr>
            <p:ph type="sldNum" sz="quarter" idx="15"/>
          </p:nvPr>
        </p:nvSpPr>
        <p:spPr/>
        <p:txBody>
          <a:bodyPr/>
          <a:lstStyle/>
          <a:p>
            <a:pPr>
              <a:defRPr/>
            </a:pPr>
            <a:fld id="{D47A91DE-D07E-4F55-B6A0-E6FB5C42246F}" type="slidenum">
              <a:rPr lang="en-GB" smtClean="0"/>
              <a:pPr>
                <a:defRPr/>
              </a:pPr>
              <a:t>9</a:t>
            </a:fld>
            <a:endParaRPr lang="en-GB" dirty="0"/>
          </a:p>
        </p:txBody>
      </p:sp>
      <p:sp>
        <p:nvSpPr>
          <p:cNvPr id="7" name="Title 1">
            <a:extLst>
              <a:ext uri="{FF2B5EF4-FFF2-40B4-BE49-F238E27FC236}">
                <a16:creationId xmlns:a16="http://schemas.microsoft.com/office/drawing/2014/main" id="{E5A949E3-4741-511F-9F6A-DDDB8AD61DA3}"/>
              </a:ext>
            </a:extLst>
          </p:cNvPr>
          <p:cNvSpPr txBox="1">
            <a:spLocks/>
          </p:cNvSpPr>
          <p:nvPr/>
        </p:nvSpPr>
        <p:spPr bwMode="auto">
          <a:xfrm>
            <a:off x="3020154" y="274661"/>
            <a:ext cx="3938434" cy="48735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90000"/>
              </a:lnSpc>
              <a:spcBef>
                <a:spcPct val="0"/>
              </a:spcBef>
              <a:spcAft>
                <a:spcPct val="0"/>
              </a:spcAft>
              <a:buFont typeface="Arial" charset="0"/>
              <a:buNone/>
              <a:defRPr sz="3600" b="1" kern="120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r>
              <a:rPr lang="en-GB"/>
              <a:t>CES Analysis</a:t>
            </a:r>
            <a:endParaRPr lang="en-GB" dirty="0"/>
          </a:p>
        </p:txBody>
      </p:sp>
      <p:sp>
        <p:nvSpPr>
          <p:cNvPr id="9" name="TextBox 8">
            <a:extLst>
              <a:ext uri="{FF2B5EF4-FFF2-40B4-BE49-F238E27FC236}">
                <a16:creationId xmlns:a16="http://schemas.microsoft.com/office/drawing/2014/main" id="{F69E0A2E-385C-EE56-41DE-DCD33CCDF83E}"/>
              </a:ext>
            </a:extLst>
          </p:cNvPr>
          <p:cNvSpPr txBox="1"/>
          <p:nvPr/>
        </p:nvSpPr>
        <p:spPr>
          <a:xfrm>
            <a:off x="340349" y="1351508"/>
            <a:ext cx="5359610" cy="4154984"/>
          </a:xfrm>
          <a:prstGeom prst="rect">
            <a:avLst/>
          </a:prstGeom>
          <a:noFill/>
        </p:spPr>
        <p:txBody>
          <a:bodyPr wrap="square">
            <a:spAutoFit/>
          </a:bodyPr>
          <a:lstStyle/>
          <a:p>
            <a:pPr marL="285750" indent="-285750" algn="just">
              <a:buFont typeface="Arial" panose="020B0604020202020204" pitchFamily="34" charset="0"/>
              <a:buChar char="•"/>
            </a:pPr>
            <a:r>
              <a:rPr lang="en-GB"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T</a:t>
            </a:r>
            <a:r>
              <a:rPr lang="en-GB" sz="2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he embankment confines flows &amp; increases the risk of channel scour</a:t>
            </a:r>
          </a:p>
          <a:p>
            <a:pPr marL="285750" indent="-285750" algn="just">
              <a:buFont typeface="Arial" panose="020B0604020202020204" pitchFamily="34" charset="0"/>
              <a:buChar char="•"/>
            </a:pPr>
            <a:r>
              <a:rPr lang="en-GB" sz="2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Removing the embankment would inundate the floodplain </a:t>
            </a:r>
          </a:p>
          <a:p>
            <a:pPr marL="285750" indent="-285750" algn="just">
              <a:buFont typeface="Arial" panose="020B0604020202020204" pitchFamily="34" charset="0"/>
              <a:buChar char="•"/>
            </a:pPr>
            <a:r>
              <a:rPr lang="en-GB" sz="2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Replicate the channel morphology of the reference reach</a:t>
            </a:r>
          </a:p>
          <a:p>
            <a:pPr marL="285750" indent="-285750" algn="just">
              <a:buFont typeface="Arial" panose="020B0604020202020204" pitchFamily="34" charset="0"/>
              <a:buChar char="•"/>
            </a:pPr>
            <a:r>
              <a:rPr lang="en-GB" sz="2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reach with the gabions experiences high velocities and boundary shear stresses.</a:t>
            </a:r>
          </a:p>
          <a:p>
            <a:pPr marL="285750" indent="-285750" algn="just">
              <a:buFont typeface="Arial" panose="020B0604020202020204" pitchFamily="34" charset="0"/>
              <a:buChar char="•"/>
            </a:pPr>
            <a:r>
              <a:rPr lang="en-GB" sz="2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Need something that can resist velocities of at least 3.2m/s</a:t>
            </a:r>
          </a:p>
        </p:txBody>
      </p:sp>
      <p:pic>
        <p:nvPicPr>
          <p:cNvPr id="2" name="Picture 1">
            <a:extLst>
              <a:ext uri="{FF2B5EF4-FFF2-40B4-BE49-F238E27FC236}">
                <a16:creationId xmlns:a16="http://schemas.microsoft.com/office/drawing/2014/main" id="{95114D8F-AB4B-A5C2-2FF0-F763884C1D5F}"/>
              </a:ext>
            </a:extLst>
          </p:cNvPr>
          <p:cNvPicPr>
            <a:picLocks noChangeAspect="1"/>
          </p:cNvPicPr>
          <p:nvPr/>
        </p:nvPicPr>
        <p:blipFill>
          <a:blip r:embed="rId3"/>
          <a:stretch>
            <a:fillRect/>
          </a:stretch>
        </p:blipFill>
        <p:spPr>
          <a:xfrm>
            <a:off x="5920915" y="1003544"/>
            <a:ext cx="2590176" cy="5006784"/>
          </a:xfrm>
          <a:prstGeom prst="rect">
            <a:avLst/>
          </a:prstGeom>
        </p:spPr>
      </p:pic>
    </p:spTree>
    <p:extLst>
      <p:ext uri="{BB962C8B-B14F-4D97-AF65-F5344CB8AC3E}">
        <p14:creationId xmlns:p14="http://schemas.microsoft.com/office/powerpoint/2010/main" val="4124752970"/>
      </p:ext>
    </p:extLst>
  </p:cSld>
  <p:clrMapOvr>
    <a:masterClrMapping/>
  </p:clrMapOvr>
</p:sld>
</file>

<file path=ppt/theme/theme1.xml><?xml version="1.0" encoding="utf-8"?>
<a:theme xmlns:a="http://schemas.openxmlformats.org/drawingml/2006/main" name="HM0870-corporate-slides">
  <a:themeElements>
    <a:clrScheme name="EA PPT">
      <a:dk1>
        <a:srgbClr val="F8F8F8"/>
      </a:dk1>
      <a:lt1>
        <a:srgbClr val="2F2F2F"/>
      </a:lt1>
      <a:dk2>
        <a:srgbClr val="00AF41"/>
      </a:dk2>
      <a:lt2>
        <a:srgbClr val="034B89"/>
      </a:lt2>
      <a:accent1>
        <a:srgbClr val="00AF41"/>
      </a:accent1>
      <a:accent2>
        <a:srgbClr val="034B89"/>
      </a:accent2>
      <a:accent3>
        <a:srgbClr val="B2C326"/>
      </a:accent3>
      <a:accent4>
        <a:srgbClr val="54BCE7"/>
      </a:accent4>
      <a:accent5>
        <a:srgbClr val="D95F15"/>
      </a:accent5>
      <a:accent6>
        <a:srgbClr val="2F2F2F"/>
      </a:accent6>
      <a:hlink>
        <a:srgbClr val="034B89"/>
      </a:hlink>
      <a:folHlink>
        <a:srgbClr val="D95F15"/>
      </a:folHlink>
    </a:clrScheme>
    <a:fontScheme name="Environment Agenc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399_13_SD17" id="{F2D44BD8-2340-4C4A-80D4-BDF02253D4DE}" vid="{E30F301A-14EC-4B46-8C1B-7B032B8A12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Template - Document - PowerPoint" ma:contentTypeID="0x010100D5A45896ADA143F9BF5F69E7D3C3FE4B00DA008D50AAE045838540FF582C3D468B00A1F7266454B30C4DBB103FFDCDBCB00B" ma:contentTypeVersion="106" ma:contentTypeDescription="Templates are documents for staff to complete, includes forms." ma:contentTypeScope="" ma:versionID="bebc54d64164def14bfc513e7a3ebdd1">
  <xsd:schema xmlns:xsd="http://www.w3.org/2001/XMLSchema" xmlns:xs="http://www.w3.org/2001/XMLSchema" xmlns:p="http://schemas.microsoft.com/office/2006/metadata/properties" xmlns:ns1="http://schemas.microsoft.com/sharepoint/v3" xmlns:ns2="44ba428f-c30f-44c8-8eab-a30b7390a267" xmlns:ns3="c78a0cd0-2680-45d0-a254-38b105a1c2de" targetNamespace="http://schemas.microsoft.com/office/2006/metadata/properties" ma:root="true" ma:fieldsID="6d27d81a458405e791eb2ab33ac31362" ns1:_="" ns2:_="" ns3:_="">
    <xsd:import namespace="http://schemas.microsoft.com/sharepoint/v3"/>
    <xsd:import namespace="44ba428f-c30f-44c8-8eab-a30b7390a267"/>
    <xsd:import namespace="c78a0cd0-2680-45d0-a254-38b105a1c2de"/>
    <xsd:element name="properties">
      <xsd:complexType>
        <xsd:sequence>
          <xsd:element name="documentManagement">
            <xsd:complexType>
              <xsd:all>
                <xsd:element ref="ns1:ContentCloud_SRO" minOccurs="0"/>
                <xsd:element ref="ns1:ContentCloud_DocumentTitleLink" minOccurs="0"/>
                <xsd:element ref="ns1:ContentCloud_Author" minOccurs="0"/>
                <xsd:element ref="ns1:ContentCloud_Contributors" minOccurs="0"/>
                <xsd:element ref="ns1:ContentCloud_PublishDate" minOccurs="0"/>
                <xsd:element ref="ns1:ContentCloud_Coverage" minOccurs="0"/>
                <xsd:element ref="ns1:ContentCloud_Language" minOccurs="0"/>
                <xsd:element ref="ns1:ContentCloud_LastReviewedOnDate" minOccurs="0"/>
                <xsd:element ref="ns1:ContentCloud_ScheduledReviewDate" minOccurs="0"/>
                <xsd:element ref="ns1:ContentCloud_ScheduledReviewedBy" minOccurs="0"/>
                <xsd:element ref="ns1:ContentCloud_UpdateNotice" minOccurs="0"/>
                <xsd:element ref="ns1:ContentCloud_Description" minOccurs="0"/>
                <xsd:element ref="ns1:ContentCloud_Reference" minOccurs="0"/>
                <xsd:element ref="ns1:ContentCloud_LegacyReference" minOccurs="0"/>
                <xsd:element ref="ns1:ContentCloud_TemplateVersion" minOccurs="0"/>
                <xsd:element ref="ns1:ContentCloud_FormatType" minOccurs="0"/>
                <xsd:element ref="ns1:ContentCloud_SecurityMarking" minOccurs="0"/>
                <xsd:element ref="ns1:ContentCloud_ScheduledReviewType" minOccurs="0"/>
                <xsd:element ref="ns1:ContentCloud_ChangeType" minOccurs="0"/>
                <xsd:element ref="ns1:ContentCloud_RiskLevel" minOccurs="0"/>
                <xsd:element ref="ns1:ContentCloud_Status" minOccurs="0"/>
                <xsd:element ref="ns1:ContentCloud_WithdrawnBy" minOccurs="0"/>
                <xsd:element ref="ns1:ContentCloud_WithdrawnDate" minOccurs="0"/>
                <xsd:element ref="ns1:ContentCloud_WithdrawNotice" minOccurs="0"/>
                <xsd:element ref="ns1:ContentCloud_Rating" minOccurs="0"/>
                <xsd:element ref="ns1:ContentCloud_RatingsCount" minOccurs="0"/>
                <xsd:element ref="ns2:ContentCloud_OrganisationString" minOccurs="0"/>
                <xsd:element ref="ns1:ContentCloud_PrimaryContact" minOccurs="0"/>
                <xsd:element ref="ns1:ContentCloud_Approvers" minOccurs="0"/>
                <xsd:element ref="ns1:ContentCloud_OtherApprovers" minOccurs="0"/>
                <xsd:element ref="ns1:ContentCloud_ContentAssurer" minOccurs="0"/>
                <xsd:element ref="ns1:ContentCloud_MetadataItemId" minOccurs="0"/>
                <xsd:element ref="ns1:ContentCloud_Audiences" minOccurs="0"/>
                <xsd:element ref="ns2:ContentCloud_RelatedSites" minOccurs="0"/>
                <xsd:element ref="ns1:ContentCloud_Approver1" minOccurs="0"/>
                <xsd:element ref="ns1:ContentCloud_ApprovedDate1" minOccurs="0"/>
                <xsd:element ref="ns1:ContentCloud_ApproverJobTitle1" minOccurs="0"/>
                <xsd:element ref="ns1:ContentCloud_ApprOrganisation1" minOccurs="0"/>
                <xsd:element ref="ns1:ContentCloud_ApproverComment1" minOccurs="0"/>
                <xsd:element ref="ns1:ContentCloud_Approver2" minOccurs="0"/>
                <xsd:element ref="ns1:ContentCloud_ApprovedDate2" minOccurs="0"/>
                <xsd:element ref="ns1:ContentCloud_ApproverJobTitle2" minOccurs="0"/>
                <xsd:element ref="ns1:ContentCloud_ApprOrganisation2" minOccurs="0"/>
                <xsd:element ref="ns1:ContentCloud_ApproverComment2" minOccurs="0"/>
                <xsd:element ref="ns1:ContentCloud_Approver3" minOccurs="0"/>
                <xsd:element ref="ns1:ContentCloud_ApprovedDate3" minOccurs="0"/>
                <xsd:element ref="ns1:ContentCloud_ApproverJobTitle3" minOccurs="0"/>
                <xsd:element ref="ns1:ContentCloud_ApprOrganisation3" minOccurs="0"/>
                <xsd:element ref="ns1:ContentCloud_ApproverComment3" minOccurs="0"/>
                <xsd:element ref="ns1:ContentCloud_Approver4" minOccurs="0"/>
                <xsd:element ref="ns1:ContentCloud_ApprovedDate4" minOccurs="0"/>
                <xsd:element ref="ns1:ContentCloud_ApproverJobTitle4" minOccurs="0"/>
                <xsd:element ref="ns1:ContentCloud_ApprOrganisation4" minOccurs="0"/>
                <xsd:element ref="ns1:ContentCloud_ApproverComment4" minOccurs="0"/>
                <xsd:element ref="ns1:ContentCloud_Approver5" minOccurs="0"/>
                <xsd:element ref="ns1:ContentCloud_ApprovedDate5" minOccurs="0"/>
                <xsd:element ref="ns1:ContentCloud_ApproverJobTitle5" minOccurs="0"/>
                <xsd:element ref="ns1:ContentCloud_ApprOrganisation5" minOccurs="0"/>
                <xsd:element ref="ns1:ContentCloud_ApproverComment5" minOccurs="0"/>
                <xsd:element ref="ns1:ContentCloud_AssurerComment" minOccurs="0"/>
                <xsd:element ref="ns1:ContentCloud_WithdrawnReason" minOccurs="0"/>
                <xsd:element ref="ns1:ContentCloud_Keywords" minOccurs="0"/>
                <xsd:element ref="ns1:ContentCloud_CommentToApprover" minOccurs="0"/>
                <xsd:element ref="ns1:ContentCloud_PublishOnApproval" minOccurs="0"/>
                <xsd:element ref="ns1:ContentCloud_UpdatesNumber" minOccurs="0"/>
                <xsd:element ref="ns1:ContentCloud_MetadataCTypeName" minOccurs="0"/>
                <xsd:element ref="ns1:ContentCloud_SubmitDate" minOccurs="0"/>
                <xsd:element ref="ns1:ContentCloud_ContributorIds" minOccurs="0"/>
                <xsd:element ref="ns1:ContentCloud_PrimaryContactIds" minOccurs="0"/>
                <xsd:element ref="ns1:ContentCloud_WithdrawOnApproval" minOccurs="0"/>
                <xsd:element ref="ns1:ContentCloud_ConsolidatedUrl" minOccurs="0"/>
                <xsd:element ref="ns1:ContentCloud_TempExtDate" minOccurs="0"/>
                <xsd:element ref="ns1:ContentCloud_SharedWith" minOccurs="0"/>
                <xsd:element ref="ns1:ContentCloud_Duration" minOccurs="0"/>
                <xsd:element ref="ns1:ContentCloud_Submitter" minOccurs="0"/>
                <xsd:element ref="ns1:ContentCloud_LegacyDetails" minOccurs="0"/>
                <xsd:element ref="ns1:ContentCloud_TEDBeforeSRD" minOccurs="0"/>
                <xsd:element ref="ns1:ContentCloud_Migrated" minOccurs="0"/>
                <xsd:element ref="ns1:ContentCloud_ReceivedFrom" minOccurs="0"/>
                <xsd:element ref="ns1:ContentCloud_NewDraftNumber" minOccurs="0"/>
                <xsd:element ref="ns1:PublishingExpirationDate" minOccurs="0"/>
                <xsd:element ref="ns1:_dlc_Exempt" minOccurs="0"/>
                <xsd:element ref="ns3:DLCPolicyLabelValue" minOccurs="0"/>
                <xsd:element ref="ns3:DLCPolicyLabelClientValue" minOccurs="0"/>
                <xsd:element ref="ns3:DLCPolicyLabelLock" minOccurs="0"/>
                <xsd:element ref="ns2:_dlc_DocId" minOccurs="0"/>
                <xsd:element ref="ns2:_dlc_DocIdUrl" minOccurs="0"/>
                <xsd:element ref="ns2:_dlc_DocIdPersistId" minOccurs="0"/>
                <xsd:element ref="ns1:PublishingStart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ntentCloud_SRO" ma:index="0" nillable="true" ma:displayName="Senior Responsible Owner (SRO)" ma:description="Senior Responsible Owner (SRO)" ma:indexed="true" ma:internalName="ContentCloud_SRO">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DocumentTitleLink" ma:index="1" nillable="true" ma:displayName="Title" ma:format="Hyperlink" ma:internalName="ContentCloud_DocumentTitleLink">
      <xsd:complexType>
        <xsd:complexContent>
          <xsd:extension base="dms:URL">
            <xsd:sequence>
              <xsd:element name="Url" type="dms:ValidUrl" minOccurs="0" nillable="true"/>
              <xsd:element name="Description" type="xsd:string" nillable="true"/>
            </xsd:sequence>
          </xsd:extension>
        </xsd:complexContent>
      </xsd:complexType>
    </xsd:element>
    <xsd:element name="ContentCloud_Author" ma:index="2" nillable="true" ma:displayName="Author" ma:description="Document Author" ma:indexed="true" ma:internalName="ContentCloud_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Contributors" ma:index="3" nillable="true" ma:displayName="Contributor(s)" ma:description="Document Author" ma:internalName="ContentCloud_Contributo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PublishDate" ma:index="4" nillable="true" ma:displayName="Publish date" ma:description="Publish date" ma:format="DateOnly" ma:indexed="true" ma:internalName="ContentCloud_PublishDate">
      <xsd:simpleType>
        <xsd:restriction base="dms:DateTime"/>
      </xsd:simpleType>
    </xsd:element>
    <xsd:element name="ContentCloud_Coverage" ma:index="5" nillable="true" ma:displayName="Coverage" ma:description="" ma:internalName="ContentCloud_Coverage">
      <xsd:complexType>
        <xsd:complexContent>
          <xsd:extension base="dms:MultiChoice">
            <xsd:sequence>
              <xsd:element name="Value" maxOccurs="unbounded" minOccurs="0" nillable="true">
                <xsd:simpleType>
                  <xsd:restriction base="dms:Choice">
                    <xsd:enumeration value="England"/>
                    <xsd:enumeration value="Scotland"/>
                    <xsd:enumeration value="Wales"/>
                  </xsd:restriction>
                </xsd:simpleType>
              </xsd:element>
            </xsd:sequence>
          </xsd:extension>
        </xsd:complexContent>
      </xsd:complexType>
    </xsd:element>
    <xsd:element name="ContentCloud_Language" ma:index="6" nillable="true" ma:displayName="Language" ma:description="" ma:internalName="ContentCloud_Language">
      <xsd:complexType>
        <xsd:complexContent>
          <xsd:extension base="dms:MultiChoice">
            <xsd:sequence>
              <xsd:element name="Value" maxOccurs="unbounded" minOccurs="0" nillable="true">
                <xsd:simpleType>
                  <xsd:restriction base="dms:Choice">
                    <xsd:enumeration value="English"/>
                    <xsd:enumeration value="Welsh"/>
                  </xsd:restriction>
                </xsd:simpleType>
              </xsd:element>
            </xsd:sequence>
          </xsd:extension>
        </xsd:complexContent>
      </xsd:complexType>
    </xsd:element>
    <xsd:element name="ContentCloud_LastReviewedOnDate" ma:index="7" nillable="true" ma:displayName="Last reviewed on" ma:description="Last Reviewed On" ma:format="DateOnly" ma:internalName="ContentCloud_LastReviewedOnDate">
      <xsd:simpleType>
        <xsd:restriction base="dms:DateTime"/>
      </xsd:simpleType>
    </xsd:element>
    <xsd:element name="ContentCloud_ScheduledReviewDate" ma:index="8" nillable="true" ma:displayName="Scheduled review date" ma:description="This is the date that the review date was changed or last reviewed" ma:format="DateOnly" ma:indexed="true" ma:internalName="ContentCloud_ScheduledReviewDate">
      <xsd:simpleType>
        <xsd:restriction base="dms:DateTime"/>
      </xsd:simpleType>
    </xsd:element>
    <xsd:element name="ContentCloud_ScheduledReviewedBy" ma:index="9" nillable="true" ma:displayName="Scheduled reviewed by" ma:description="Scheduled Reviewed By" ma:internalName="ContentCloud_ScheduledReviewed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UpdateNotice" ma:index="10" nillable="true" ma:displayName="Update notice" ma:description="Why the content has been replaced, e.g. whats changed between versions." ma:internalName="ContentCloud_UpdateNotice">
      <xsd:simpleType>
        <xsd:restriction base="dms:Text">
          <xsd:maxLength value="255"/>
        </xsd:restriction>
      </xsd:simpleType>
    </xsd:element>
    <xsd:element name="ContentCloud_Description" ma:index="11" nillable="true" ma:displayName="Description" ma:internalName="ContentCloud_Description">
      <xsd:simpleType>
        <xsd:restriction base="dms:Text">
          <xsd:maxLength value="140"/>
        </xsd:restriction>
      </xsd:simpleType>
    </xsd:element>
    <xsd:element name="ContentCloud_Reference" ma:index="12" nillable="true" ma:displayName="Reference" ma:description="A sequential, unchangable reference number with a prefix, starting at a configurable value on settings list." ma:indexed="true" ma:internalName="ContentCloud_Reference">
      <xsd:simpleType>
        <xsd:restriction base="dms:Text">
          <xsd:maxLength value="255"/>
        </xsd:restriction>
      </xsd:simpleType>
    </xsd:element>
    <xsd:element name="ContentCloud_LegacyReference" ma:index="13" nillable="true" ma:displayName="Legacy reference" ma:description="" ma:internalName="ContentCloud_LegacyReference">
      <xsd:simpleType>
        <xsd:restriction base="dms:Note"/>
      </xsd:simpleType>
    </xsd:element>
    <xsd:element name="ContentCloud_TemplateVersion" ma:index="14" nillable="true" ma:displayName="Template version" ma:description="To show which version of the template that content is using." ma:internalName="ContentCloud_TemplateVersion">
      <xsd:simpleType>
        <xsd:restriction base="dms:Text">
          <xsd:maxLength value="255"/>
        </xsd:restriction>
      </xsd:simpleType>
    </xsd:element>
    <xsd:element name="ContentCloud_FormatType" ma:index="15" nillable="true" ma:displayName="Format type" ma:description="" ma:format="Dropdown" ma:indexed="true" ma:internalName="ContentCloud_FormatType">
      <xsd:simpleType>
        <xsd:restriction base="dms:Choice">
          <xsd:enumeration value="Word document"/>
          <xsd:enumeration value="Excel spreadsheet"/>
          <xsd:enumeration value="PowerPoint presentation"/>
          <xsd:enumeration value="Webpage text"/>
          <xsd:enumeration value="Video"/>
          <xsd:enumeration value="Other"/>
        </xsd:restriction>
      </xsd:simpleType>
    </xsd:element>
    <xsd:element name="ContentCloud_SecurityMarking" ma:index="16" nillable="true" ma:displayName="Security marking" ma:description="" ma:format="Dropdown" ma:indexed="true" ma:internalName="ContentCloud_SecurityMarking">
      <xsd:simpleType>
        <xsd:union memberTypes="dms:Text">
          <xsd:simpleType>
            <xsd:restriction base="dms:Choice">
              <xsd:enumeration value="OFFICIAL"/>
              <xsd:enumeration value="OFFICIAL-SENSITIVE"/>
            </xsd:restriction>
          </xsd:simpleType>
        </xsd:union>
      </xsd:simpleType>
    </xsd:element>
    <xsd:element name="ContentCloud_ScheduledReviewType" ma:index="17" nillable="true" ma:displayName="Scheduled review type" ma:description="" ma:format="Dropdown" ma:internalName="ContentCloud_ScheduledReviewType">
      <xsd:simpleType>
        <xsd:restriction base="dms:Choice">
          <xsd:enumeration value="Reviewed - no changes"/>
          <xsd:enumeration value="Reviewed - changes made"/>
        </xsd:restriction>
      </xsd:simpleType>
    </xsd:element>
    <xsd:element name="ContentCloud_ChangeType" ma:index="18" nillable="true" ma:displayName="Change type" ma:description="" ma:format="Dropdown" ma:internalName="ContentCloud_ChangeType">
      <xsd:simpleType>
        <xsd:restriction base="dms:Choice">
          <xsd:enumeration value="New - no change"/>
          <xsd:enumeration value="Major"/>
          <xsd:enumeration value="Minor"/>
          <xsd:enumeration value="Very Minor"/>
        </xsd:restriction>
      </xsd:simpleType>
    </xsd:element>
    <xsd:element name="ContentCloud_RiskLevel" ma:index="19" nillable="true" ma:displayName="Risk level" ma:description="" ma:format="Dropdown" ma:internalName="ContentCloud_RiskLevel">
      <xsd:simpleType>
        <xsd:restriction base="dms:Choice">
          <xsd:enumeration value="Very High"/>
          <xsd:enumeration value="High"/>
          <xsd:enumeration value="Medium"/>
          <xsd:enumeration value="Low"/>
          <xsd:enumeration value="Very Low"/>
        </xsd:restriction>
      </xsd:simpleType>
    </xsd:element>
    <xsd:element name="ContentCloud_Status" ma:index="20" nillable="true" ma:displayName="Status" ma:description="" ma:format="Dropdown" ma:indexed="true" ma:internalName="ContentCloud_Status">
      <xsd:simpleType>
        <xsd:restriction base="dms:Choice">
          <xsd:enumeration value="Draft"/>
          <xsd:enumeration value="Pending assurance"/>
          <xsd:enumeration value="Pending approval"/>
          <xsd:enumeration value="Final"/>
          <xsd:enumeration value="Pending scheduled publication"/>
          <xsd:enumeration value="Pending external upload"/>
          <xsd:enumeration value="Pending external withdraw"/>
          <xsd:enumeration value="Pending approval for withdrawal"/>
          <xsd:enumeration value="Withdrawn"/>
          <xsd:enumeration value="Pending scheduled withdrawal"/>
        </xsd:restriction>
      </xsd:simpleType>
    </xsd:element>
    <xsd:element name="ContentCloud_WithdrawnBy" ma:index="21" nillable="true" ma:displayName="Withdrawn by" ma:description="" ma:internalName="ContentCloud_Withdrawn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WithdrawnDate" ma:index="22" nillable="true" ma:displayName="Withdrawn date" ma:description="" ma:format="DateOnly" ma:internalName="ContentCloud_WithdrawnDate">
      <xsd:simpleType>
        <xsd:restriction base="dms:DateTime"/>
      </xsd:simpleType>
    </xsd:element>
    <xsd:element name="ContentCloud_WithdrawNotice" ma:index="23" nillable="true" ma:displayName="Withdraw notice" ma:description="Why the content has been withdrawn. If the content has been merged into another document then they will only place a link here." ma:internalName="ContentCloud_WithdrawNotice">
      <xsd:simpleType>
        <xsd:restriction base="dms:Text">
          <xsd:maxLength value="255"/>
        </xsd:restriction>
      </xsd:simpleType>
    </xsd:element>
    <xsd:element name="ContentCloud_Rating" ma:index="24" nillable="true" ma:displayName="Rating" ma:decimals="1" ma:description="" ma:internalName="ContentCloud_Rating">
      <xsd:simpleType>
        <xsd:restriction base="dms:Number">
          <xsd:maxInclusive value="5"/>
          <xsd:minInclusive value="0"/>
        </xsd:restriction>
      </xsd:simpleType>
    </xsd:element>
    <xsd:element name="ContentCloud_RatingsCount" ma:index="25" nillable="true" ma:displayName="Ratings count" ma:decimals="0" ma:description="" ma:internalName="ContentCloud_RatingsCount">
      <xsd:simpleType>
        <xsd:restriction base="dms:Number">
          <xsd:minInclusive value="0"/>
        </xsd:restriction>
      </xsd:simpleType>
    </xsd:element>
    <xsd:element name="ContentCloud_PrimaryContact" ma:index="27" nillable="true" ma:displayName="Primary contact" ma:description="" ma:internalName="ContentCloud_PrimaryContact">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Approvers" ma:index="28" nillable="true" ma:displayName="Approvers" ma:description="" ma:internalName="ContentCloud_Approv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OtherApprovers" ma:index="29" nillable="true" ma:displayName="Other approvers" ma:description="" ma:internalName="ContentCloud_OtherApprov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ContentAssurer" ma:index="30" nillable="true" ma:displayName="Content assurer" ma:description="" ma:indexed="true" ma:internalName="ContentCloud_ContentAssur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MetadataItemId" ma:index="31" nillable="true" ma:displayName="Document metadata item id" ma:description="Unique id of the Content Cloud document metadata item." ma:indexed="true" ma:internalName="ContentCloud_MetadataItemId">
      <xsd:simpleType>
        <xsd:restriction base="dms:Number"/>
      </xsd:simpleType>
    </xsd:element>
    <xsd:element name="ContentCloud_Audiences" ma:index="32" nillable="true" ma:displayName="Audience" ma:description="" ma:internalName="ContentCloud_Audiences">
      <xsd:complexType>
        <xsd:complexContent>
          <xsd:extension base="dms:MultiChoice">
            <xsd:sequence>
              <xsd:element name="Value" maxOccurs="unbounded" minOccurs="0" nillable="true">
                <xsd:simpleType>
                  <xsd:restriction base="dms:Choice">
                    <xsd:enumeration value="APHA"/>
                    <xsd:enumeration value="Committee on Climate Change"/>
                    <xsd:enumeration value="Defra"/>
                    <xsd:enumeration value="Environment Agency"/>
                    <xsd:enumeration value="Marine Management Organisation"/>
                    <xsd:enumeration value="Natural England"/>
                    <xsd:enumeration value="RPA"/>
                    <xsd:enumeration value="VMD"/>
                  </xsd:restriction>
                </xsd:simpleType>
              </xsd:element>
            </xsd:sequence>
          </xsd:extension>
        </xsd:complexContent>
      </xsd:complexType>
    </xsd:element>
    <xsd:element name="ContentCloud_Approver1" ma:index="34" nillable="true" ma:displayName="Approver 1" ma:description="" ma:internalName="ContentCloud_Approver1">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ApprovedDate1" ma:index="35" nillable="true" ma:displayName="Approved date 1" ma:description="Approved date 1" ma:format="DateOnly" ma:indexed="true" ma:internalName="ContentCloud_ApprovedDate1">
      <xsd:simpleType>
        <xsd:restriction base="dms:DateTime"/>
      </xsd:simpleType>
    </xsd:element>
    <xsd:element name="ContentCloud_ApproverJobTitle1" ma:index="36" nillable="true" ma:displayName="Approver job title 1" ma:description="" ma:internalName="ContentCloud_ApproverJobTitle1">
      <xsd:simpleType>
        <xsd:restriction base="dms:Text">
          <xsd:maxLength value="255"/>
        </xsd:restriction>
      </xsd:simpleType>
    </xsd:element>
    <xsd:element name="ContentCloud_ApprOrganisation1" ma:index="37" nillable="true" ma:displayName="Approver organisation 1" ma:description="" ma:internalName="ContentCloud_ApprOrganisation1">
      <xsd:simpleType>
        <xsd:restriction base="dms:Text">
          <xsd:maxLength value="255"/>
        </xsd:restriction>
      </xsd:simpleType>
    </xsd:element>
    <xsd:element name="ContentCloud_ApproverComment1" ma:index="38" nillable="true" ma:displayName="Approver comment 1" ma:description="" ma:internalName="ContentCloud_ApproverComment1">
      <xsd:simpleType>
        <xsd:restriction base="dms:Note">
          <xsd:maxLength value="2000"/>
        </xsd:restriction>
      </xsd:simpleType>
    </xsd:element>
    <xsd:element name="ContentCloud_Approver2" ma:index="39" nillable="true" ma:displayName="Approver 2" ma:description="" ma:internalName="ContentCloud_Approver2">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ApprovedDate2" ma:index="40" nillable="true" ma:displayName="Approved date 2" ma:description="Approved date 2" ma:format="DateOnly" ma:internalName="ContentCloud_ApprovedDate2">
      <xsd:simpleType>
        <xsd:restriction base="dms:DateTime"/>
      </xsd:simpleType>
    </xsd:element>
    <xsd:element name="ContentCloud_ApproverJobTitle2" ma:index="41" nillable="true" ma:displayName="Approver job title 2" ma:description="" ma:internalName="ContentCloud_ApproverJobTitle2">
      <xsd:simpleType>
        <xsd:restriction base="dms:Text">
          <xsd:maxLength value="255"/>
        </xsd:restriction>
      </xsd:simpleType>
    </xsd:element>
    <xsd:element name="ContentCloud_ApprOrganisation2" ma:index="42" nillable="true" ma:displayName="Approver organisation 2" ma:description="" ma:internalName="ContentCloud_ApprOrganisation2">
      <xsd:simpleType>
        <xsd:restriction base="dms:Text">
          <xsd:maxLength value="255"/>
        </xsd:restriction>
      </xsd:simpleType>
    </xsd:element>
    <xsd:element name="ContentCloud_ApproverComment2" ma:index="43" nillable="true" ma:displayName="Approver comment 2" ma:description="" ma:internalName="ContentCloud_ApproverComment2">
      <xsd:simpleType>
        <xsd:restriction base="dms:Note">
          <xsd:maxLength value="2000"/>
        </xsd:restriction>
      </xsd:simpleType>
    </xsd:element>
    <xsd:element name="ContentCloud_Approver3" ma:index="44" nillable="true" ma:displayName="Approver 3" ma:description="" ma:internalName="ContentCloud_Approver3">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ApprovedDate3" ma:index="45" nillable="true" ma:displayName="Approved date 3" ma:description="Approved date 3" ma:format="DateOnly" ma:internalName="ContentCloud_ApprovedDate3">
      <xsd:simpleType>
        <xsd:restriction base="dms:DateTime"/>
      </xsd:simpleType>
    </xsd:element>
    <xsd:element name="ContentCloud_ApproverJobTitle3" ma:index="46" nillable="true" ma:displayName="Approver job title 3" ma:description="" ma:internalName="ContentCloud_ApproverJobTitle3">
      <xsd:simpleType>
        <xsd:restriction base="dms:Text">
          <xsd:maxLength value="255"/>
        </xsd:restriction>
      </xsd:simpleType>
    </xsd:element>
    <xsd:element name="ContentCloud_ApprOrganisation3" ma:index="47" nillable="true" ma:displayName="Approver organisation 3" ma:description="" ma:internalName="ContentCloud_ApprOrganisation3">
      <xsd:simpleType>
        <xsd:restriction base="dms:Text">
          <xsd:maxLength value="255"/>
        </xsd:restriction>
      </xsd:simpleType>
    </xsd:element>
    <xsd:element name="ContentCloud_ApproverComment3" ma:index="48" nillable="true" ma:displayName="Approver comment 3" ma:description="" ma:internalName="ContentCloud_ApproverComment3">
      <xsd:simpleType>
        <xsd:restriction base="dms:Note">
          <xsd:maxLength value="2000"/>
        </xsd:restriction>
      </xsd:simpleType>
    </xsd:element>
    <xsd:element name="ContentCloud_Approver4" ma:index="49" nillable="true" ma:displayName="Approver 4" ma:description="" ma:internalName="ContentCloud_Approver4">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ApprovedDate4" ma:index="50" nillable="true" ma:displayName="Approved date 4" ma:description="Approved date 4" ma:format="DateOnly" ma:internalName="ContentCloud_ApprovedDate4">
      <xsd:simpleType>
        <xsd:restriction base="dms:DateTime"/>
      </xsd:simpleType>
    </xsd:element>
    <xsd:element name="ContentCloud_ApproverJobTitle4" ma:index="51" nillable="true" ma:displayName="Approver job title 4" ma:description="" ma:internalName="ContentCloud_ApproverJobTitle4">
      <xsd:simpleType>
        <xsd:restriction base="dms:Text">
          <xsd:maxLength value="255"/>
        </xsd:restriction>
      </xsd:simpleType>
    </xsd:element>
    <xsd:element name="ContentCloud_ApprOrganisation4" ma:index="52" nillable="true" ma:displayName="Approver organisation 4" ma:description="" ma:internalName="ContentCloud_ApprOrganisation4">
      <xsd:simpleType>
        <xsd:restriction base="dms:Text">
          <xsd:maxLength value="255"/>
        </xsd:restriction>
      </xsd:simpleType>
    </xsd:element>
    <xsd:element name="ContentCloud_ApproverComment4" ma:index="53" nillable="true" ma:displayName="Approver comment 4" ma:description="" ma:internalName="ContentCloud_ApproverComment4">
      <xsd:simpleType>
        <xsd:restriction base="dms:Note">
          <xsd:maxLength value="2000"/>
        </xsd:restriction>
      </xsd:simpleType>
    </xsd:element>
    <xsd:element name="ContentCloud_Approver5" ma:index="54" nillable="true" ma:displayName="Approver 5" ma:description="" ma:internalName="ContentCloud_Approver5">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ApprovedDate5" ma:index="55" nillable="true" ma:displayName="Approved date 5" ma:description="Approved date 5" ma:format="DateOnly" ma:internalName="ContentCloud_ApprovedDate5">
      <xsd:simpleType>
        <xsd:restriction base="dms:DateTime"/>
      </xsd:simpleType>
    </xsd:element>
    <xsd:element name="ContentCloud_ApproverJobTitle5" ma:index="56" nillable="true" ma:displayName="Approver job title 5" ma:description="" ma:internalName="ContentCloud_ApproverJobTitle5">
      <xsd:simpleType>
        <xsd:restriction base="dms:Text">
          <xsd:maxLength value="255"/>
        </xsd:restriction>
      </xsd:simpleType>
    </xsd:element>
    <xsd:element name="ContentCloud_ApprOrganisation5" ma:index="57" nillable="true" ma:displayName="Approver organisation 5" ma:description="" ma:internalName="ContentCloud_ApprOrganisation5">
      <xsd:simpleType>
        <xsd:restriction base="dms:Text">
          <xsd:maxLength value="255"/>
        </xsd:restriction>
      </xsd:simpleType>
    </xsd:element>
    <xsd:element name="ContentCloud_ApproverComment5" ma:index="58" nillable="true" ma:displayName="Approver comment 5" ma:description="" ma:internalName="ContentCloud_ApproverComment5">
      <xsd:simpleType>
        <xsd:restriction base="dms:Note">
          <xsd:maxLength value="2000"/>
        </xsd:restriction>
      </xsd:simpleType>
    </xsd:element>
    <xsd:element name="ContentCloud_AssurerComment" ma:index="59" nillable="true" ma:displayName="Assurer comment" ma:description="" ma:internalName="ContentCloud_AssurerComment">
      <xsd:simpleType>
        <xsd:restriction base="dms:Note">
          <xsd:maxLength value="2000"/>
        </xsd:restriction>
      </xsd:simpleType>
    </xsd:element>
    <xsd:element name="ContentCloud_WithdrawnReason" ma:index="60" nillable="true" ma:displayName="Withdrawn reason" ma:description="" ma:format="Dropdown" ma:internalName="ContentCloud_WithdrawnReason">
      <xsd:simpleType>
        <xsd:restriction base="dms:Choice">
          <xsd:enumeration value="Content no longer current"/>
          <xsd:enumeration value="Consolidated into other content"/>
        </xsd:restriction>
      </xsd:simpleType>
    </xsd:element>
    <xsd:element name="ContentCloud_Keywords" ma:index="61" nillable="true" ma:displayName="Keywords" ma:description="" ma:internalName="ContentCloud_Keywords">
      <xsd:simpleType>
        <xsd:restriction base="dms:Note"/>
      </xsd:simpleType>
    </xsd:element>
    <xsd:element name="ContentCloud_CommentToApprover" ma:index="62" nillable="true" ma:displayName="Comment to approver" ma:description="Optionally provide additional information to your selected approver(s)." ma:internalName="ContentCloud_CommentToApprover">
      <xsd:simpleType>
        <xsd:restriction base="dms:Text">
          <xsd:maxLength value="255"/>
        </xsd:restriction>
      </xsd:simpleType>
    </xsd:element>
    <xsd:element name="ContentCloud_PublishOnApproval" ma:index="63" nillable="true" ma:displayName="Publish on approval" ma:description="Publish On Approval" ma:internalName="ContentCloud_PublishOnApproval">
      <xsd:simpleType>
        <xsd:restriction base="dms:Boolean"/>
      </xsd:simpleType>
    </xsd:element>
    <xsd:element name="ContentCloud_UpdatesNumber" ma:index="64" nillable="true" ma:displayName="Updates number" ma:description="Number of updates of item." ma:hidden="true" ma:internalName="ContentCloud_UpdatesNumber" ma:readOnly="false">
      <xsd:simpleType>
        <xsd:restriction base="dms:Number"/>
      </xsd:simpleType>
    </xsd:element>
    <xsd:element name="ContentCloud_MetadataCTypeName" ma:index="65" nillable="true" ma:displayName="Metadata content type name" ma:description="" ma:internalName="ContentCloud_MetadataCTypeName">
      <xsd:simpleType>
        <xsd:restriction base="dms:Text">
          <xsd:maxLength value="255"/>
        </xsd:restriction>
      </xsd:simpleType>
    </xsd:element>
    <xsd:element name="ContentCloud_SubmitDate" ma:index="66" nillable="true" ma:displayName="Date submitted" ma:description="Submit for approval date" ma:format="DateOnly" ma:internalName="ContentCloud_SubmitDate">
      <xsd:simpleType>
        <xsd:restriction base="dms:DateTime"/>
      </xsd:simpleType>
    </xsd:element>
    <xsd:element name="ContentCloud_ContributorIds" ma:index="67" nillable="true" ma:displayName="Metadata contributors ids" ma:description="" ma:hidden="true" ma:internalName="ContentCloud_ContributorIds" ma:readOnly="false">
      <xsd:simpleType>
        <xsd:restriction base="dms:Text">
          <xsd:maxLength value="255"/>
        </xsd:restriction>
      </xsd:simpleType>
    </xsd:element>
    <xsd:element name="ContentCloud_PrimaryContactIds" ma:index="68" nillable="true" ma:displayName="Metadata primary contact ids" ma:description="" ma:hidden="true" ma:internalName="ContentCloud_PrimaryContactIds" ma:readOnly="false">
      <xsd:simpleType>
        <xsd:restriction base="dms:Text">
          <xsd:maxLength value="255"/>
        </xsd:restriction>
      </xsd:simpleType>
    </xsd:element>
    <xsd:element name="ContentCloud_WithdrawOnApproval" ma:index="69" nillable="true" ma:displayName="Withdraw on approval" ma:description="Withdraw On Approval" ma:internalName="ContentCloud_WithdrawOnApproval">
      <xsd:simpleType>
        <xsd:restriction base="dms:Boolean"/>
      </xsd:simpleType>
    </xsd:element>
    <xsd:element name="ContentCloud_ConsolidatedUrl" ma:index="70" nillable="true" ma:displayName="Link to consolidated content" ma:format="Hyperlink" ma:internalName="ContentCloud_ConsolidatedUrl">
      <xsd:complexType>
        <xsd:complexContent>
          <xsd:extension base="dms:URL">
            <xsd:sequence>
              <xsd:element name="Url" type="dms:ValidUrl" minOccurs="0" nillable="true"/>
              <xsd:element name="Description" type="xsd:string" nillable="true"/>
            </xsd:sequence>
          </xsd:extension>
        </xsd:complexContent>
      </xsd:complexType>
    </xsd:element>
    <xsd:element name="ContentCloud_TempExtDate" ma:index="71" nillable="true" ma:displayName="Temporary extension date" ma:description="Temporary extension date" ma:format="DateOnly" ma:internalName="ContentCloud_TempExtDate">
      <xsd:simpleType>
        <xsd:restriction base="dms:DateTime"/>
      </xsd:simpleType>
    </xsd:element>
    <xsd:element name="ContentCloud_SharedWith" ma:index="72" nillable="true" ma:displayName="Shared with" ma:description="" ma:hidden="true" ma:internalName="ContentCloud_SharedWith" ma:readOnly="false">
      <xsd:simpleType>
        <xsd:restriction base="dms:Note"/>
      </xsd:simpleType>
    </xsd:element>
    <xsd:element name="ContentCloud_Duration" ma:index="73" nillable="true" ma:displayName="Duration" ma:description="Duration of content in seconds." ma:internalName="ContentCloud_Duration">
      <xsd:simpleType>
        <xsd:restriction base="dms:Number"/>
      </xsd:simpleType>
    </xsd:element>
    <xsd:element name="ContentCloud_Submitter" ma:index="74" nillable="true" ma:displayName="Submitted by" ma:description="" ma:hidden="true" ma:internalName="ContentCloud_Submitt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LegacyDetails" ma:index="75" nillable="true" ma:displayName="Legacy details" ma:description="" ma:internalName="ContentCloud_LegacyDetails">
      <xsd:simpleType>
        <xsd:restriction base="dms:Note"/>
      </xsd:simpleType>
    </xsd:element>
    <xsd:element name="ContentCloud_TEDBeforeSRD" ma:index="76" nillable="true" ma:displayName="Temporary extension set before submit for approval" ma:description="Temporary extension set before submit for approval" ma:hidden="true" ma:internalName="ContentCloud_TEDBeforeSRD" ma:readOnly="false">
      <xsd:simpleType>
        <xsd:restriction base="dms:Boolean"/>
      </xsd:simpleType>
    </xsd:element>
    <xsd:element name="ContentCloud_Migrated" ma:index="77" nillable="true" ma:displayName="Migrated" ma:internalName="ContentCloud_Migrated">
      <xsd:simpleType>
        <xsd:restriction base="dms:Boolean"/>
      </xsd:simpleType>
    </xsd:element>
    <xsd:element name="ContentCloud_ReceivedFrom" ma:index="78" nillable="true" ma:displayName="Document Received From" ma:list="UserInfo" ma:SharePointGroup="0" ma:internalName="ContentCloud_ReceivedFrom"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NewDraftNumber" ma:index="79" nillable="true" ma:displayName="New draft number" ma:description="" ma:internalName="ContentCloud_NewDraftNumber">
      <xsd:simpleType>
        <xsd:restriction base="dms:Text">
          <xsd:maxLength value="255"/>
        </xsd:restriction>
      </xsd:simpleType>
    </xsd:element>
    <xsd:element name="PublishingExpirationDate" ma:index="80"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dlc_Exempt" ma:index="81" nillable="true" ma:displayName="Exempt from Policy" ma:hidden="true" ma:internalName="_dlc_Exempt" ma:readOnly="true">
      <xsd:simpleType>
        <xsd:restriction base="dms:Unknown"/>
      </xsd:simpleType>
    </xsd:element>
    <xsd:element name="PublishingStartDate" ma:index="96"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4ba428f-c30f-44c8-8eab-a30b7390a267" elementFormDefault="qualified">
    <xsd:import namespace="http://schemas.microsoft.com/office/2006/documentManagement/types"/>
    <xsd:import namespace="http://schemas.microsoft.com/office/infopath/2007/PartnerControls"/>
    <xsd:element name="ContentCloud_OrganisationString" ma:index="26" nillable="true" ma:displayName="Organisation string" ma:indexed="true" ma:list="{4aafafe1-e8cb-42dd-8946-936c776bf3e5}" ma:internalName="ContentCloud_OrganisationString" ma:showField="Title" ma:web="44ba428f-c30f-44c8-8eab-a30b7390a267">
      <xsd:simpleType>
        <xsd:restriction base="dms:Lookup"/>
      </xsd:simpleType>
    </xsd:element>
    <xsd:element name="ContentCloud_RelatedSites" ma:index="33" nillable="true" ma:displayName="Related sites" ma:list="{b4283a8c-c169-464e-b37a-660a96344476}" ma:internalName="ContentCloud_RelatedSites" ma:showField="Title" ma:web="44ba428f-c30f-44c8-8eab-a30b7390a267">
      <xsd:complexType>
        <xsd:complexContent>
          <xsd:extension base="dms:MultiChoiceLookup">
            <xsd:sequence>
              <xsd:element name="Value" type="dms:Lookup" maxOccurs="unbounded" minOccurs="0" nillable="true"/>
            </xsd:sequence>
          </xsd:extension>
        </xsd:complexContent>
      </xsd:complexType>
    </xsd:element>
    <xsd:element name="_dlc_DocId" ma:index="91" nillable="true" ma:displayName="Document ID Value" ma:description="The value of the document ID assigned to this item." ma:internalName="_dlc_DocId" ma:readOnly="true">
      <xsd:simpleType>
        <xsd:restriction base="dms:Text"/>
      </xsd:simpleType>
    </xsd:element>
    <xsd:element name="_dlc_DocIdUrl" ma:index="9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9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78a0cd0-2680-45d0-a254-38b105a1c2de" elementFormDefault="qualified">
    <xsd:import namespace="http://schemas.microsoft.com/office/2006/documentManagement/types"/>
    <xsd:import namespace="http://schemas.microsoft.com/office/infopath/2007/PartnerControls"/>
    <xsd:element name="DLCPolicyLabelValue" ma:index="82" nillable="true" ma:displayName="Label" ma:description="Stores the current value of the label." ma:internalName="DLCPolicyLabelValue" ma:readOnly="true">
      <xsd:simpleType>
        <xsd:restriction base="dms:Note">
          <xsd:maxLength value="255"/>
        </xsd:restriction>
      </xsd:simpleType>
    </xsd:element>
    <xsd:element name="DLCPolicyLabelClientValue" ma:index="83"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84" nillable="true" ma:displayName="Label Locked" ma:description="Indicates whether the label should be updated when item properties are modified." ma:hidden="true" ma:internalName="DLCPolicyLabelLock"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4" ma:displayName="Content Type"/>
        <xsd:element ref="dc:title" minOccurs="0" maxOccurs="1" ma:index="8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ntentCloud_WithdrawnBy xmlns="http://schemas.microsoft.com/sharepoint/v3">
      <UserInfo>
        <DisplayName/>
        <AccountId xsi:nil="true"/>
        <AccountType/>
      </UserInfo>
    </ContentCloud_WithdrawnBy>
    <ContentCloud_OrganisationString xmlns="44ba428f-c30f-44c8-8eab-a30b7390a267">9216</ContentCloud_OrganisationString>
    <ContentCloud_Approver1 xmlns="http://schemas.microsoft.com/sharepoint/v3">
      <UserInfo>
        <DisplayName>Broadhurst, Nigel</DisplayName>
        <AccountId>15075</AccountId>
        <AccountType/>
      </UserInfo>
    </ContentCloud_Approver1>
    <ContentCloud_ApprOrganisation2 xmlns="http://schemas.microsoft.com/sharepoint/v3" xsi:nil="true"/>
    <ContentCloud_ContributorIds xmlns="http://schemas.microsoft.com/sharepoint/v3" xsi:nil="true"/>
    <ContentCloud_Author xmlns="http://schemas.microsoft.com/sharepoint/v3">
      <UserInfo>
        <DisplayName>Redding, Laura</DisplayName>
        <AccountId>1971</AccountId>
        <AccountType/>
      </UserInfo>
    </ContentCloud_Author>
    <ContentCloud_UpdateNotice xmlns="http://schemas.microsoft.com/sharepoint/v3">Replaced reference to "Brand Bank" with link to EA sharepoint image library</ContentCloud_UpdateNotice>
    <ContentCloud_Audiences xmlns="http://schemas.microsoft.com/sharepoint/v3">
      <Value>Environment Agency</Value>
    </ContentCloud_Audiences>
    <ContentCloud_ApproverComment1 xmlns="http://schemas.microsoft.com/sharepoint/v3">Necessary revision required due to supplier contract coming to an end.</ContentCloud_ApproverComment1>
    <ContentCloud_Description xmlns="http://schemas.microsoft.com/sharepoint/v3">PowerPoint template (standard format)</ContentCloud_Description>
    <ContentCloud_WithdrawnDate xmlns="http://schemas.microsoft.com/sharepoint/v3" xsi:nil="true"/>
    <ContentCloud_ApprovedDate1 xmlns="http://schemas.microsoft.com/sharepoint/v3">2022-01-14T16:08:57+00:00</ContentCloud_ApprovedDate1>
    <ContentCloud_ApproverComment2 xmlns="http://schemas.microsoft.com/sharepoint/v3" xsi:nil="true"/>
    <ContentCloud_ApproverJobTitle5 xmlns="http://schemas.microsoft.com/sharepoint/v3" xsi:nil="true"/>
    <ContentCloud_AssurerComment xmlns="http://schemas.microsoft.com/sharepoint/v3">Thank you for submitting your document which has passed to the next stage of approval.
Kind regards,
Sarah</ContentCloud_AssurerComment>
    <ContentCloud_SubmitDate xmlns="http://schemas.microsoft.com/sharepoint/v3">2022-01-14T12:30:39+00:00</ContentCloud_SubmitDate>
    <ContentCloud_PrimaryContact xmlns="http://schemas.microsoft.com/sharepoint/v3">
      <UserInfo>
        <DisplayName>Broadhurst, Nigel</DisplayName>
        <AccountId>15075</AccountId>
        <AccountType/>
      </UserInfo>
      <UserInfo>
        <DisplayName>Jolly, Sam</DisplayName>
        <AccountId>2346</AccountId>
        <AccountType/>
      </UserInfo>
    </ContentCloud_PrimaryContact>
    <ContentCloud_ApproverComment3 xmlns="http://schemas.microsoft.com/sharepoint/v3" xsi:nil="true"/>
    <ContentCloud_LegacyDetails xmlns="http://schemas.microsoft.com/sharepoint/v3" xsi:nil="true"/>
    <ContentCloud_FormatType xmlns="http://schemas.microsoft.com/sharepoint/v3">PowerPoint presentation</ContentCloud_FormatType>
    <ContentCloud_ApprOrganisation3 xmlns="http://schemas.microsoft.com/sharepoint/v3" xsi:nil="true"/>
    <ContentCloud_ApproverComment4 xmlns="http://schemas.microsoft.com/sharepoint/v3" xsi:nil="true"/>
    <ContentCloud_PublishOnApproval xmlns="http://schemas.microsoft.com/sharepoint/v3">true</ContentCloud_PublishOnApproval>
    <ContentCloud_Contributors xmlns="http://schemas.microsoft.com/sharepoint/v3">
      <UserInfo>
        <DisplayName/>
        <AccountId xsi:nil="true"/>
        <AccountType/>
      </UserInfo>
    </ContentCloud_Contributors>
    <ContentCloud_ApproverComment5 xmlns="http://schemas.microsoft.com/sharepoint/v3" xsi:nil="true"/>
    <ContentCloud_Keywords xmlns="http://schemas.microsoft.com/sharepoint/v3" xsi:nil="true"/>
    <ContentCloud_CommentToApprover xmlns="http://schemas.microsoft.com/sharepoint/v3" xsi:nil="true"/>
    <ContentCloud_SharedWith xmlns="http://schemas.microsoft.com/sharepoint/v3" xsi:nil="true"/>
    <ContentCloud_Duration xmlns="http://schemas.microsoft.com/sharepoint/v3" xsi:nil="true"/>
    <ContentCloud_DocumentTitleLink xmlns="http://schemas.microsoft.com/sharepoint/v3">
      <Url>https://defra.sharepoint.com/sites/def-contentcloud/_layouts/15/DocIdRedir.aspx?ID=CONTENTCLOUD-190616497-11680</Url>
      <Description>Environment Agency PowerPoint template and guidance</Description>
    </ContentCloud_DocumentTitleLink>
    <ContentCloud_ScheduledReviewedBy xmlns="http://schemas.microsoft.com/sharepoint/v3">
      <UserInfo>
        <DisplayName>Broadhurst, Nigel</DisplayName>
        <AccountId>15075</AccountId>
        <AccountType/>
      </UserInfo>
    </ContentCloud_ScheduledReviewedBy>
    <ContentCloud_ApproverJobTitle4 xmlns="http://schemas.microsoft.com/sharepoint/v3" xsi:nil="true"/>
    <ContentCloud_MetadataItemId xmlns="http://schemas.microsoft.com/sharepoint/v3">10560</ContentCloud_MetadataItemId>
    <ContentCloud_PrimaryContactIds xmlns="http://schemas.microsoft.com/sharepoint/v3">#15075;</ContentCloud_PrimaryContactIds>
    <ContentCloud_Submitter xmlns="http://schemas.microsoft.com/sharepoint/v3">
      <UserInfo>
        <DisplayName>Broadhurst, Nigel</DisplayName>
        <AccountId>15075</AccountId>
        <AccountType/>
      </UserInfo>
    </ContentCloud_Submitter>
    <DLCPolicyLabelLock xmlns="c78a0cd0-2680-45d0-a254-38b105a1c2de" xsi:nil="true"/>
    <ContentCloud_PublishDate xmlns="http://schemas.microsoft.com/sharepoint/v3">2022-01-14T16:08:57+00:00</ContentCloud_PublishDate>
    <ContentCloud_Reference xmlns="http://schemas.microsoft.com/sharepoint/v3">LIT 13250 </ContentCloud_Reference>
    <ContentCloud_RiskLevel xmlns="http://schemas.microsoft.com/sharepoint/v3">Very Low</ContentCloud_RiskLevel>
    <ContentCloud_Approver2 xmlns="http://schemas.microsoft.com/sharepoint/v3">
      <UserInfo>
        <DisplayName/>
        <AccountId xsi:nil="true"/>
        <AccountType/>
      </UserInfo>
    </ContentCloud_Approver2>
    <ContentCloud_WithdrawOnApproval xmlns="http://schemas.microsoft.com/sharepoint/v3" xsi:nil="true"/>
    <ContentCloud_ConsolidatedUrl xmlns="http://schemas.microsoft.com/sharepoint/v3">
      <Url xsi:nil="true"/>
      <Description xsi:nil="true"/>
    </ContentCloud_ConsolidatedUrl>
    <ContentCloud_ScheduledReviewDate xmlns="http://schemas.microsoft.com/sharepoint/v3">2025-11-28T16:05:23+00:00</ContentCloud_ScheduledReviewDate>
    <ContentCloud_LegacyReference xmlns="http://schemas.microsoft.com/sharepoint/v3">399_13_SD17</ContentCloud_LegacyReference>
    <ContentCloud_ScheduledReviewType xmlns="http://schemas.microsoft.com/sharepoint/v3">Reviewed - no changes</ContentCloud_ScheduledReviewType>
    <ContentCloud_ChangeType xmlns="http://schemas.microsoft.com/sharepoint/v3">Very Minor</ContentCloud_ChangeType>
    <ContentCloud_Status xmlns="http://schemas.microsoft.com/sharepoint/v3">Final</ContentCloud_Status>
    <ContentCloud_WithdrawNotice xmlns="http://schemas.microsoft.com/sharepoint/v3" xsi:nil="true"/>
    <ContentCloud_ContentAssurer xmlns="http://schemas.microsoft.com/sharepoint/v3">
      <UserInfo>
        <DisplayName>Johnson, Sarah</DisplayName>
        <AccountId>16646</AccountId>
        <AccountType/>
      </UserInfo>
    </ContentCloud_ContentAssurer>
    <ContentCloud_TemplateVersion xmlns="http://schemas.microsoft.com/sharepoint/v3">1.0</ContentCloud_TemplateVersion>
    <ContentCloud_ApprovedDate2 xmlns="http://schemas.microsoft.com/sharepoint/v3" xsi:nil="true"/>
    <ContentCloud_ApproverJobTitle3 xmlns="http://schemas.microsoft.com/sharepoint/v3" xsi:nil="true"/>
    <ContentCloud_WithdrawnReason xmlns="http://schemas.microsoft.com/sharepoint/v3" xsi:nil="true"/>
    <ContentCloud_RatingsCount xmlns="http://schemas.microsoft.com/sharepoint/v3" xsi:nil="true"/>
    <ContentCloud_OtherApprovers xmlns="http://schemas.microsoft.com/sharepoint/v3">
      <UserInfo>
        <DisplayName/>
        <AccountId xsi:nil="true"/>
        <AccountType/>
      </UserInfo>
    </ContentCloud_OtherApprovers>
    <ContentCloud_SRO xmlns="http://schemas.microsoft.com/sharepoint/v3">
      <UserInfo>
        <DisplayName>Coughlin, Tasnim</DisplayName>
        <AccountId>1442</AccountId>
        <AccountType/>
      </UserInfo>
    </ContentCloud_SRO>
    <ContentCloud_ApprOrganisation1 xmlns="http://schemas.microsoft.com/sharepoint/v3">Natural England</ContentCloud_ApprOrganisation1>
    <ContentCloud_Approver3 xmlns="http://schemas.microsoft.com/sharepoint/v3">
      <UserInfo>
        <DisplayName/>
        <AccountId xsi:nil="true"/>
        <AccountType/>
      </UserInfo>
    </ContentCloud_Approver3>
    <ContentCloud_Approver4 xmlns="http://schemas.microsoft.com/sharepoint/v3">
      <UserInfo>
        <DisplayName/>
        <AccountId xsi:nil="true"/>
        <AccountType/>
      </UserInfo>
    </ContentCloud_Approver4>
    <ContentCloud_ApprOrganisation4 xmlns="http://schemas.microsoft.com/sharepoint/v3" xsi:nil="true"/>
    <ContentCloud_UpdatesNumber xmlns="http://schemas.microsoft.com/sharepoint/v3">14</ContentCloud_UpdatesNumber>
    <PublishingExpirationDate xmlns="http://schemas.microsoft.com/sharepoint/v3" xsi:nil="true"/>
    <ContentCloud_SecurityMarking xmlns="http://schemas.microsoft.com/sharepoint/v3">OFFICIAL</ContentCloud_SecurityMarking>
    <ContentCloud_ApproverJobTitle2 xmlns="http://schemas.microsoft.com/sharepoint/v3" xsi:nil="true"/>
    <ContentCloud_ApprovedDate3 xmlns="http://schemas.microsoft.com/sharepoint/v3" xsi:nil="true"/>
    <ContentCloud_ApprovedDate4 xmlns="http://schemas.microsoft.com/sharepoint/v3" xsi:nil="true"/>
    <ContentCloud_RelatedSites xmlns="44ba428f-c30f-44c8-8eab-a30b7390a267" xsi:nil="true"/>
    <ContentCloud_TempExtDate xmlns="http://schemas.microsoft.com/sharepoint/v3" xsi:nil="true"/>
    <PublishingStartDate xmlns="http://schemas.microsoft.com/sharepoint/v3" xsi:nil="true"/>
    <ContentCloud_Approvers xmlns="http://schemas.microsoft.com/sharepoint/v3">
      <UserInfo>
        <DisplayName/>
        <AccountId xsi:nil="true"/>
        <AccountType/>
      </UserInfo>
    </ContentCloud_Approvers>
    <ContentCloud_Approver5 xmlns="http://schemas.microsoft.com/sharepoint/v3">
      <UserInfo>
        <DisplayName/>
        <AccountId xsi:nil="true"/>
        <AccountType/>
      </UserInfo>
    </ContentCloud_Approver5>
    <ContentCloud_ApprOrganisation5 xmlns="http://schemas.microsoft.com/sharepoint/v3" xsi:nil="true"/>
    <ContentCloud_Rating xmlns="http://schemas.microsoft.com/sharepoint/v3" xsi:nil="true"/>
    <ContentCloud_MetadataCTypeName xmlns="http://schemas.microsoft.com/sharepoint/v3">Template</ContentCloud_MetadataCTypeName>
    <ContentCloud_LastReviewedOnDate xmlns="http://schemas.microsoft.com/sharepoint/v3">2022-11-28T16:05:34+00:00</ContentCloud_LastReviewedOnDate>
    <ContentCloud_ApproverJobTitle1 xmlns="http://schemas.microsoft.com/sharepoint/v3">Subject Matter Expert</ContentCloud_ApproverJobTitle1>
    <ContentCloud_ApprovedDate5 xmlns="http://schemas.microsoft.com/sharepoint/v3" xsi:nil="true"/>
    <DLCPolicyLabelClientValue xmlns="c78a0cd0-2680-45d0-a254-38b105a1c2de" xsi:nil="true"/>
    <_dlc_DocId xmlns="44ba428f-c30f-44c8-8eab-a30b7390a267">CONTENTCLOUD-190616497-11680</_dlc_DocId>
    <_dlc_DocIdUrl xmlns="44ba428f-c30f-44c8-8eab-a30b7390a267">
      <Url>https://defra.sharepoint.com/sites/def-contentcloud/_layouts/15/DocIdRedir.aspx?ID=CONTENTCLOUD-190616497-11680</Url>
      <Description>CONTENTCLOUD-190616497-11680</Description>
    </_dlc_DocIdUrl>
    <DLCPolicyLabelValue xmlns="c78a0cd0-2680-45d0-a254-38b105a1c2de">3.0</DLCPolicyLabelValue>
    <ContentCloud_Migrated xmlns="http://schemas.microsoft.com/sharepoint/v3" xsi:nil="true"/>
    <ContentCloud_TEDBeforeSRD xmlns="http://schemas.microsoft.com/sharepoint/v3" xsi:nil="true"/>
    <ContentCloud_ReceivedFrom xmlns="http://schemas.microsoft.com/sharepoint/v3">
      <UserInfo>
        <DisplayName>Broadhurst, Nigel</DisplayName>
        <AccountId>15075</AccountId>
        <AccountType/>
      </UserInfo>
    </ContentCloud_ReceivedFrom>
    <ContentCloud_Coverage xmlns="http://schemas.microsoft.com/sharepoint/v3">
      <Value>England</Value>
    </ContentCloud_Coverage>
    <ContentCloud_Language xmlns="http://schemas.microsoft.com/sharepoint/v3">
      <Value>English</Value>
    </ContentCloud_Language>
    <ContentCloud_NewDraftNumber xmlns="http://schemas.microsoft.com/sharepoint/v3"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p:Policy xmlns:p="office.server.policy" id="" local="true">
  <p:Name>Template - Document - PowerPoint</p:Name>
  <p:Description/>
  <p:Statement/>
  <p:PolicyItems>
    <p:PolicyItem featureId="Microsoft.Office.RecordsManagement.PolicyFeatures.PolicyLabel" staticId="0x010100D5A45896ADA143F9BF5F69E7D3C3FE4B00DA008D50AAE045838540FF582C3D468B00A1F7266454B30C4DBB103FFDCDBCB00B|-628663097" UniqueId="61696eca-2676-4c38-8051-c24a4f3af147">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properties>
            <font>Arial</font>
            <fontsize>12</fontsize>
          </properties>
          <segment type="metadata">_UIVersionString</segment>
        </label>
      </p:CustomData>
    </p:PolicyItem>
  </p:PolicyItems>
</p:Policy>
</file>

<file path=customXml/itemProps1.xml><?xml version="1.0" encoding="utf-8"?>
<ds:datastoreItem xmlns:ds="http://schemas.openxmlformats.org/officeDocument/2006/customXml" ds:itemID="{5A64F98F-671C-4E4F-8B91-8518B0BC7CDC}">
  <ds:schemaRefs>
    <ds:schemaRef ds:uri="http://schemas.microsoft.com/sharepoint/events"/>
  </ds:schemaRefs>
</ds:datastoreItem>
</file>

<file path=customXml/itemProps2.xml><?xml version="1.0" encoding="utf-8"?>
<ds:datastoreItem xmlns:ds="http://schemas.openxmlformats.org/officeDocument/2006/customXml" ds:itemID="{E1DF84EA-3CE4-45B4-8BF9-275AEB1C9F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4ba428f-c30f-44c8-8eab-a30b7390a267"/>
    <ds:schemaRef ds:uri="c78a0cd0-2680-45d0-a254-38b105a1c2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C53C3A-D954-4CB4-9F3E-8743387EA7C8}">
  <ds:schemaRefs>
    <ds:schemaRef ds:uri="http://schemas.microsoft.com/office/infopath/2007/PartnerControls"/>
    <ds:schemaRef ds:uri="44ba428f-c30f-44c8-8eab-a30b7390a267"/>
    <ds:schemaRef ds:uri="http://schemas.microsoft.com/office/2006/metadata/properties"/>
    <ds:schemaRef ds:uri="http://purl.org/dc/terms/"/>
    <ds:schemaRef ds:uri="http://www.w3.org/XML/1998/namespace"/>
    <ds:schemaRef ds:uri="http://purl.org/dc/elements/1.1/"/>
    <ds:schemaRef ds:uri="http://schemas.microsoft.com/office/2006/documentManagement/types"/>
    <ds:schemaRef ds:uri="http://purl.org/dc/dcmitype/"/>
    <ds:schemaRef ds:uri="http://schemas.openxmlformats.org/package/2006/metadata/core-properties"/>
    <ds:schemaRef ds:uri="c78a0cd0-2680-45d0-a254-38b105a1c2de"/>
    <ds:schemaRef ds:uri="http://schemas.microsoft.com/sharepoint/v3"/>
  </ds:schemaRefs>
</ds:datastoreItem>
</file>

<file path=customXml/itemProps4.xml><?xml version="1.0" encoding="utf-8"?>
<ds:datastoreItem xmlns:ds="http://schemas.openxmlformats.org/officeDocument/2006/customXml" ds:itemID="{815FAAD2-C40C-40EC-A72C-96D816B6854A}">
  <ds:schemaRefs>
    <ds:schemaRef ds:uri="http://schemas.microsoft.com/sharepoint/v3/contenttype/forms"/>
  </ds:schemaRefs>
</ds:datastoreItem>
</file>

<file path=customXml/itemProps5.xml><?xml version="1.0" encoding="utf-8"?>
<ds:datastoreItem xmlns:ds="http://schemas.openxmlformats.org/officeDocument/2006/customXml" ds:itemID="{6667EBA1-51EB-4DB4-9773-D7BAB5B4DFB5}">
  <ds:schemaRefs>
    <ds:schemaRef ds:uri="office.server.policy"/>
  </ds:schemaRefs>
</ds:datastoreItem>
</file>

<file path=docProps/app.xml><?xml version="1.0" encoding="utf-8"?>
<Properties xmlns="http://schemas.openxmlformats.org/officeDocument/2006/extended-properties" xmlns:vt="http://schemas.openxmlformats.org/officeDocument/2006/docPropsVTypes">
  <Template>LIT 13250 - PowerPoint template and guidance</Template>
  <TotalTime>0</TotalTime>
  <Words>1582</Words>
  <Application>Microsoft Office PowerPoint</Application>
  <PresentationFormat>On-screen Show (4:3)</PresentationFormat>
  <Paragraphs>269</Paragraphs>
  <Slides>22</Slides>
  <Notes>22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Times New Roman</vt:lpstr>
      <vt:lpstr>Wingdings</vt:lpstr>
      <vt:lpstr>HM0870-corporate-slides</vt:lpstr>
      <vt:lpstr>PowerPoint Presentation</vt:lpstr>
      <vt:lpstr>River Rea</vt:lpstr>
      <vt:lpstr>First Avenue Weirs</vt:lpstr>
      <vt:lpstr>Project Background</vt:lpstr>
      <vt:lpstr>Pre-Weir removal data analysis</vt:lpstr>
      <vt:lpstr>River Rea Long Section First Avenue Weirs</vt:lpstr>
      <vt:lpstr>Geomorphological Walkover Survey</vt:lpstr>
      <vt:lpstr>CES Analysis</vt:lpstr>
      <vt:lpstr>PowerPoint Presentation</vt:lpstr>
      <vt:lpstr>Heritage</vt:lpstr>
      <vt:lpstr>Phased Weir Removal</vt:lpstr>
      <vt:lpstr>Weir 1</vt:lpstr>
      <vt:lpstr>Weir 1</vt:lpstr>
      <vt:lpstr>Weir 1</vt:lpstr>
      <vt:lpstr>Weir 2</vt:lpstr>
      <vt:lpstr>Weir 2</vt:lpstr>
      <vt:lpstr>Weir 3</vt:lpstr>
      <vt:lpstr>Weir 3</vt:lpstr>
      <vt:lpstr>Weir 4</vt:lpstr>
      <vt:lpstr>Weir 4</vt:lpstr>
      <vt:lpstr>Gabion Replacement</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 Agency PowerPoint template and guidance</dc:title>
  <dc:creator/>
  <cp:keywords/>
  <dc:description/>
  <cp:lastModifiedBy/>
  <cp:revision>9</cp:revision>
  <dcterms:created xsi:type="dcterms:W3CDTF">2020-05-27T09:17:03Z</dcterms:created>
  <dcterms:modified xsi:type="dcterms:W3CDTF">2023-05-16T09:20:54Z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0x010100D5A45896ADA143F9BF5F69E7D3C3FE4B00DA008D50AAE045838540FF582C3D468B00A1F7266454B30C4DBB103FFDCDBCB00B</vt:lpwstr>
  </property>
  <property fmtid="{D5CDD505-2E9C-101B-9397-08002B2CF9AE}" pid="3" name="_dlc_DocIdItemGuid">
    <vt:lpwstr>3d9dbab7-2e82-4aa0-8cf1-c954b64e069a</vt:lpwstr>
  </property>
  <property fmtid="{D5CDD505-2E9C-101B-9397-08002B2CF9AE}" pid="4" name="_ip_UnifiedCompliancePolicyUIAction">
    <vt:lpwstr/>
  </property>
  <property fmtid="{D5CDD505-2E9C-101B-9397-08002B2CF9AE}" pid="5" name="_ip_UnifiedCompliancePolicyProperties">
    <vt:lpwstr/>
  </property>
</Properties>
</file>