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61" r:id="rId8"/>
    <p:sldId id="260" r:id="rId9"/>
    <p:sldId id="259" r:id="rId10"/>
    <p:sldId id="26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4CC60-4F89-450C-823E-BC58B3714AF0}" v="115" dt="2023-05-12T12:05:55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86599" autoAdjust="0"/>
  </p:normalViewPr>
  <p:slideViewPr>
    <p:cSldViewPr snapToGrid="0">
      <p:cViewPr varScale="1">
        <p:scale>
          <a:sx n="105" d="100"/>
          <a:sy n="105" d="100"/>
        </p:scale>
        <p:origin x="9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B3322-F972-40AE-BFFD-970C031DDEAC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42D11-6129-4551-98CB-2903E2F9E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94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removed but the one with the sewer in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2D11-6129-4551-98CB-2903E2F9E2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1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  <a:p>
            <a:r>
              <a:rPr lang="en-GB" sz="1600" dirty="0"/>
              <a:t>Starting with Practical barriers – yes that is meant to be a Pun.  So quick and easy wins, everyone agrees a project, secure the money </a:t>
            </a:r>
            <a:r>
              <a:rPr lang="en-GB" sz="1600" dirty="0" err="1"/>
              <a:t>bing</a:t>
            </a:r>
            <a:r>
              <a:rPr lang="en-GB" sz="1600" dirty="0"/>
              <a:t> bang bosh and barriers removed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C32D-46CA-4033-B686-7DCD8E8FDD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06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years later (for </a:t>
            </a:r>
            <a:r>
              <a:rPr lang="en-GB"/>
              <a:t>a quick win)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2D11-6129-4551-98CB-2903E2F9E2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5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one time planners were relaxed, and we were told “get on with it, we will grant retrospective if anyone makes a fuss”</a:t>
            </a:r>
          </a:p>
          <a:p>
            <a:r>
              <a:rPr lang="en-GB" dirty="0"/>
              <a:t>We used to only need an FDC</a:t>
            </a:r>
          </a:p>
          <a:p>
            <a:endParaRPr lang="en-GB" dirty="0"/>
          </a:p>
          <a:p>
            <a:r>
              <a:rPr lang="en-GB" dirty="0"/>
              <a:t>Demonstrating levels of likelihood and consequence is inconsistent, and disproportionate.  £25k of modelling for a £5k weir removal that was completed in side 3 days. Or £1500 for an archaeologist report for a £500 removal gone in a day</a:t>
            </a:r>
          </a:p>
          <a:p>
            <a:endParaRPr lang="en-GB" dirty="0"/>
          </a:p>
          <a:p>
            <a:r>
              <a:rPr lang="en-GB" dirty="0"/>
              <a:t>Changes to legislation/acts may seem like a herculean or impossible task, but weir removal at scale we need is becoming as difficult if not more so.  So lets just get on with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2D11-6129-4551-98CB-2903E2F9E2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4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2BE9-C417-47A4-AB76-4047F610D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6C2D3-485A-4C28-87AE-6D0A176E3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82192-ED61-4BCD-800B-FEEBF6B9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55312-B08E-483F-8E8A-DD9A52EC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1C8E-9694-49F4-9B77-811F2F93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1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B6B8-62BC-458D-921E-AD0AB099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35EAC-3189-458D-ACA0-A1B434C7F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5504-9898-445E-9DB8-2D13A537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84B1E-98C9-4455-BAC7-C73F058E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429EB-A2F2-4D95-9382-CA56A715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68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08C456-1EDE-4761-9750-9E977683E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AA764-6F69-4654-9AEF-BB35C9A4E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F2854-69E6-4F63-A366-DB174E8E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8AC32-1F17-4FCD-BCA6-4607B01F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507B-21AC-4DBC-8CA2-0AAA2D1EE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90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5930-28A2-4388-A655-0D0F6246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A054F-8DA5-4059-8725-312A6B7F3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6F26A-6770-4777-8927-CB1321DF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1CF23-0D77-4F8B-A556-F4230A6E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EE59-B656-42C6-92B2-335EE102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56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7AA53-E82A-4CE0-9CBA-7EC996BE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E1694-8CF8-4E2C-A6DB-2C1861275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068A6-7811-460B-A770-A4711D0E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3AE3B-E84D-4D2E-8E4F-FC33A666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91F88-A01D-4370-A278-1F1E596C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98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D45A-FFD8-42A6-9034-37923D14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5674-5B20-4803-81E7-0136BD86C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76F0F-4163-4985-B86C-8A9DB73F6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005FE-17B9-4CF5-80EB-7B5F96D6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AFC89-075F-4440-A696-38588C84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F1AA1-1208-4213-B824-0D23F942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65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FE33-74E5-4346-A570-493F7FD9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47E70-0E9B-48E1-96EF-25E59A3CA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0AD44-6BD1-4995-B66D-EE3AB7BEC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15146-2F43-4BEE-ADB2-E5C71A547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EF53E5-D39E-415B-8760-E51AFD9E3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201FA3-8E35-4D98-8862-F5865EED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8D730-2740-4181-938D-65B063A7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BBE2A-B5B5-4193-AFAC-BE306056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86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915F-3995-407D-A719-5891F907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EE6F7-D45C-4DC0-A77A-DE4CB264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64B83-2538-40CE-BA4B-776B1D39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E6633-3A82-46A4-984F-790C8E15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26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C3EAC-F2CA-4DB8-8F82-2C5B0E1BF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70B39-0297-454E-8977-1C0A62178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22507-03A4-4CB3-B0FE-2E3F9249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A779-DD2A-41E7-A577-861B0CAF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736C-5163-4C6D-9377-70FA40DFE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97C79-4B02-4CB9-9CEC-0BCC0BDA3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BC085-E1AB-42B8-8D47-C345870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14DD3-92F5-4A75-B68D-CE348747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83CD0-4A2D-4118-8382-373F40B8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16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92FF-94B4-47EC-B0B0-DBE2966D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3DAA0-4310-42C5-9C2E-143E408F5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DC99D-7298-47C9-971F-9190B4A67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BD073-07B6-4722-99E9-BF6E10CA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32CE8-29E2-4538-965F-2CEAC12B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6EE6C-F1DB-4D92-91EF-525EC18F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3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C8025E0-61DE-1929-D9AF-8EAF2409C3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4" y="0"/>
            <a:ext cx="1704975" cy="192001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1F0CA-D78C-4D4C-94D0-C1CFB134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3F100-7169-4487-AD6C-D74D8B0FD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97F5E-5EBA-4003-B0D1-C625EA5D8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83C38-EBD3-43A7-AD7A-6910B3E28787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4A0FF-675D-4B8C-B310-84FF22827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E9986-0FBD-497A-A73A-1257BF4AB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59DA4-803F-4036-96BD-DB406A55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99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39EA-1754-4A42-A5C9-88B8C49E5B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Barriers to barrier removal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5D29-D3A8-41AA-AC3B-BF98B5B9F0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UK Dam Removal Conference 2023</a:t>
            </a:r>
          </a:p>
        </p:txBody>
      </p:sp>
    </p:spTree>
    <p:extLst>
      <p:ext uri="{BB962C8B-B14F-4D97-AF65-F5344CB8AC3E}">
        <p14:creationId xmlns:p14="http://schemas.microsoft.com/office/powerpoint/2010/main" val="3809576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36BA2-4310-47E8-0E64-1A82A639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Ribble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E0924-F050-1F60-57A1-A145B2A46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753 Square Miles</a:t>
            </a:r>
          </a:p>
          <a:p>
            <a:r>
              <a:rPr lang="en-GB" dirty="0"/>
              <a:t>3000+ Miles of streams and Rivers</a:t>
            </a:r>
          </a:p>
          <a:p>
            <a:r>
              <a:rPr lang="en-GB" dirty="0"/>
              <a:t>National Park, AONB.</a:t>
            </a:r>
          </a:p>
          <a:p>
            <a:r>
              <a:rPr lang="en-GB" dirty="0"/>
              <a:t>2 x (small) Riverine SSSI (Both for </a:t>
            </a:r>
            <a:r>
              <a:rPr lang="en-GB" dirty="0" err="1"/>
              <a:t>Hydrogeomorph</a:t>
            </a:r>
            <a:r>
              <a:rPr lang="en-GB" dirty="0"/>
              <a:t> Features</a:t>
            </a:r>
          </a:p>
          <a:p>
            <a:pPr lvl="1"/>
            <a:r>
              <a:rPr lang="en-GB" dirty="0"/>
              <a:t>One required a weir removal</a:t>
            </a:r>
          </a:p>
          <a:p>
            <a:pPr lvl="1"/>
            <a:r>
              <a:rPr lang="en-GB" dirty="0"/>
              <a:t>One is the result of a weir!</a:t>
            </a:r>
          </a:p>
          <a:p>
            <a:r>
              <a:rPr lang="en-GB" dirty="0"/>
              <a:t>Human population of 2 million</a:t>
            </a:r>
          </a:p>
          <a:p>
            <a:r>
              <a:rPr lang="en-GB" dirty="0"/>
              <a:t>Barrier population 1500+</a:t>
            </a:r>
          </a:p>
          <a:p>
            <a:pPr lvl="1"/>
            <a:r>
              <a:rPr lang="en-GB" dirty="0"/>
              <a:t>Mostly small (&gt;1.5m)</a:t>
            </a:r>
          </a:p>
          <a:p>
            <a:pPr lvl="1"/>
            <a:r>
              <a:rPr lang="en-GB" dirty="0"/>
              <a:t>Some 8m</a:t>
            </a:r>
          </a:p>
          <a:p>
            <a:r>
              <a:rPr lang="en-GB" dirty="0"/>
              <a:t>Small Hydro power population of 4</a:t>
            </a:r>
          </a:p>
          <a:p>
            <a:r>
              <a:rPr lang="en-GB" dirty="0"/>
              <a:t>Big population of reservoirs and abstraction (Victorian Engineers!)</a:t>
            </a:r>
          </a:p>
        </p:txBody>
      </p:sp>
    </p:spTree>
    <p:extLst>
      <p:ext uri="{BB962C8B-B14F-4D97-AF65-F5344CB8AC3E}">
        <p14:creationId xmlns:p14="http://schemas.microsoft.com/office/powerpoint/2010/main" val="2793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E5D8-2043-34E9-8B7A-50580374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60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Some</a:t>
            </a:r>
            <a:r>
              <a:rPr lang="en-GB" sz="4000" dirty="0"/>
              <a:t> </a:t>
            </a:r>
            <a:r>
              <a:rPr lang="en-GB" sz="3600" dirty="0"/>
              <a:t>of the barriers to barrier removal</a:t>
            </a:r>
            <a:r>
              <a:rPr lang="en-GB" sz="40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22314-8EC2-FAAA-9BC7-3F2283F72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Utilities</a:t>
            </a:r>
          </a:p>
          <a:p>
            <a:pPr lvl="1"/>
            <a:r>
              <a:rPr lang="en-GB" dirty="0"/>
              <a:t>Water</a:t>
            </a:r>
          </a:p>
          <a:p>
            <a:pPr lvl="1"/>
            <a:r>
              <a:rPr lang="en-GB" dirty="0"/>
              <a:t>Electricity</a:t>
            </a:r>
          </a:p>
          <a:p>
            <a:pPr lvl="1"/>
            <a:r>
              <a:rPr lang="en-GB" dirty="0"/>
              <a:t>Gas (Major Accident Hazard Pipelines)</a:t>
            </a:r>
          </a:p>
          <a:p>
            <a:pPr lvl="1"/>
            <a:r>
              <a:rPr lang="en-GB" dirty="0"/>
              <a:t>Sewage</a:t>
            </a:r>
          </a:p>
          <a:p>
            <a:r>
              <a:rPr lang="en-GB" dirty="0"/>
              <a:t>Roads</a:t>
            </a:r>
          </a:p>
          <a:p>
            <a:r>
              <a:rPr lang="en-GB" dirty="0"/>
              <a:t>Railway</a:t>
            </a:r>
          </a:p>
          <a:p>
            <a:r>
              <a:rPr lang="en-GB" dirty="0"/>
              <a:t>Houses</a:t>
            </a:r>
          </a:p>
          <a:p>
            <a:r>
              <a:rPr lang="en-GB" dirty="0"/>
              <a:t>Anglers</a:t>
            </a:r>
          </a:p>
          <a:p>
            <a:r>
              <a:rPr lang="en-GB" dirty="0"/>
              <a:t>Ecologists</a:t>
            </a:r>
          </a:p>
          <a:p>
            <a:r>
              <a:rPr lang="en-GB" dirty="0"/>
              <a:t>Archaeologists</a:t>
            </a:r>
          </a:p>
          <a:p>
            <a:r>
              <a:rPr lang="en-GB" dirty="0"/>
              <a:t>Farmers/landowners</a:t>
            </a:r>
          </a:p>
          <a:p>
            <a:r>
              <a:rPr lang="en-GB" dirty="0"/>
              <a:t>Potential Hydro</a:t>
            </a:r>
          </a:p>
          <a:p>
            <a:r>
              <a:rPr lang="en-GB" dirty="0"/>
              <a:t>The public (our “waterfall”)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BBD0E-EDB0-7C81-AF5D-40C8AF942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25625"/>
            <a:ext cx="6096000" cy="4064000"/>
          </a:xfrm>
          <a:prstGeom prst="rect">
            <a:avLst/>
          </a:prstGeom>
        </p:spPr>
      </p:pic>
      <p:pic>
        <p:nvPicPr>
          <p:cNvPr id="7" name="Picture 6" descr="A large body of water&#10;&#10;Description automatically generated">
            <a:extLst>
              <a:ext uri="{FF2B5EF4-FFF2-40B4-BE49-F238E27FC236}">
                <a16:creationId xmlns:a16="http://schemas.microsoft.com/office/drawing/2014/main" id="{6AE315EA-8826-F4B3-AEB7-F1FBC5D36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488" y="2196317"/>
            <a:ext cx="6096000" cy="4107355"/>
          </a:xfrm>
          <a:prstGeom prst="rect">
            <a:avLst/>
          </a:prstGeom>
        </p:spPr>
      </p:pic>
      <p:pic>
        <p:nvPicPr>
          <p:cNvPr id="6" name="Content Placeholder 4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6523BE6C-A17E-E980-0BB5-3782F534B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629" y="2145845"/>
            <a:ext cx="6126371" cy="3423560"/>
          </a:xfrm>
          <a:prstGeom prst="rect">
            <a:avLst/>
          </a:prstGeom>
        </p:spPr>
      </p:pic>
      <p:pic>
        <p:nvPicPr>
          <p:cNvPr id="9" name="Picture 8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AC8846F3-0F9D-28A4-1075-7D9E6D1B8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20" y="2364668"/>
            <a:ext cx="6265380" cy="35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DF97-F1EE-43AF-A178-5EDF744E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5093"/>
          </a:xfrm>
        </p:spPr>
        <p:txBody>
          <a:bodyPr/>
          <a:lstStyle/>
          <a:p>
            <a:r>
              <a:rPr lang="en-GB" dirty="0"/>
              <a:t>Practical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48CE8-3E08-408F-862A-A7F9AD39C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3113"/>
            <a:ext cx="8596668" cy="455825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The EA owned </a:t>
            </a:r>
            <a:r>
              <a:rPr lang="en-GB" dirty="0" err="1"/>
              <a:t>Samlesbury</a:t>
            </a:r>
            <a:r>
              <a:rPr lang="en-GB" dirty="0"/>
              <a:t> gauging weir</a:t>
            </a:r>
          </a:p>
          <a:p>
            <a:pPr lvl="1"/>
            <a:r>
              <a:rPr lang="en-GB" dirty="0"/>
              <a:t>Near the Tidal Limit on the Ribble</a:t>
            </a:r>
          </a:p>
          <a:p>
            <a:pPr lvl="1"/>
            <a:r>
              <a:rPr lang="en-GB" dirty="0"/>
              <a:t>First Barrier to fish migration</a:t>
            </a:r>
          </a:p>
          <a:p>
            <a:pPr lvl="1"/>
            <a:r>
              <a:rPr lang="en-GB" dirty="0"/>
              <a:t>A bottle neck exploited by anglers and predators alike</a:t>
            </a:r>
          </a:p>
          <a:p>
            <a:r>
              <a:rPr lang="en-GB" dirty="0"/>
              <a:t>No longer in use for gauging</a:t>
            </a:r>
          </a:p>
          <a:p>
            <a:pPr lvl="1"/>
            <a:r>
              <a:rPr lang="en-GB" dirty="0"/>
              <a:t>Used by fire and rescue service for training due to H&amp;S incidents</a:t>
            </a:r>
          </a:p>
          <a:p>
            <a:r>
              <a:rPr lang="en-GB" dirty="0"/>
              <a:t>Cited specifically as the key reason water body is failing</a:t>
            </a:r>
          </a:p>
          <a:p>
            <a:r>
              <a:rPr lang="en-GB" dirty="0"/>
              <a:t>Identified as a limiting factor for our MCZ species (Smelt)</a:t>
            </a:r>
          </a:p>
          <a:p>
            <a:r>
              <a:rPr lang="en-GB" dirty="0"/>
              <a:t>A financial liability for the EA </a:t>
            </a:r>
          </a:p>
          <a:p>
            <a:pPr lvl="1"/>
            <a:r>
              <a:rPr lang="en-GB" dirty="0"/>
              <a:t>EA have had compensation claims associated to incidents</a:t>
            </a:r>
          </a:p>
          <a:p>
            <a:pPr lvl="1"/>
            <a:r>
              <a:rPr lang="en-GB" dirty="0"/>
              <a:t>Indemnity clause to landowner</a:t>
            </a:r>
          </a:p>
          <a:p>
            <a:r>
              <a:rPr lang="en-GB" dirty="0"/>
              <a:t>Obviously a quick and easy win?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AC118-EFCD-4A8A-99C1-DDF7EC369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72" y="0"/>
            <a:ext cx="10287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500A3-1133-450C-8A8C-D2A544E2CC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894" y="0"/>
            <a:ext cx="4852211" cy="685800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F24BC2EA-F3CF-4FA7-9C92-E7E7CE78A6BE}"/>
              </a:ext>
            </a:extLst>
          </p:cNvPr>
          <p:cNvSpPr/>
          <p:nvPr/>
        </p:nvSpPr>
        <p:spPr>
          <a:xfrm rot="19362389">
            <a:off x="5302999" y="3409381"/>
            <a:ext cx="206095" cy="8026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Salmesbury Fish">
            <a:hlinkClick r:id="" action="ppaction://media"/>
            <a:extLst>
              <a:ext uri="{FF2B5EF4-FFF2-40B4-BE49-F238E27FC236}">
                <a16:creationId xmlns:a16="http://schemas.microsoft.com/office/drawing/2014/main" id="{84E3BC44-EAD3-4832-8BB0-C95F2E655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9959" y="167494"/>
            <a:ext cx="7831825" cy="587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315F-E24C-DAD2-D90F-A37A95F7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Hmmmm</a:t>
            </a:r>
            <a:r>
              <a:rPr lang="en-GB" dirty="0"/>
              <a:t>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BB76D-2A91-60B9-D6CE-B5F62996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Lancashire Wildlife Trust Flagship Nature Reserve on </a:t>
            </a:r>
            <a:r>
              <a:rPr lang="en-GB" dirty="0" err="1"/>
              <a:t>oneside</a:t>
            </a:r>
            <a:endParaRPr lang="en-GB" dirty="0"/>
          </a:p>
          <a:p>
            <a:r>
              <a:rPr lang="en-GB" dirty="0"/>
              <a:t>Private Landowner demanding blanket indemnity on the other</a:t>
            </a:r>
          </a:p>
          <a:p>
            <a:r>
              <a:rPr lang="en-GB" dirty="0"/>
              <a:t>Planning permission required</a:t>
            </a:r>
          </a:p>
          <a:p>
            <a:pPr lvl="1"/>
            <a:r>
              <a:rPr lang="en-GB" dirty="0"/>
              <a:t>Boundary of two authorities – neither wants to deal with it</a:t>
            </a:r>
          </a:p>
          <a:p>
            <a:r>
              <a:rPr lang="en-GB" dirty="0"/>
              <a:t>Environmental Permit Required</a:t>
            </a:r>
          </a:p>
          <a:p>
            <a:r>
              <a:rPr lang="en-GB" dirty="0"/>
              <a:t>Impoundment Licence…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DCB72-3299-51C2-0D14-BACB4BE557D2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rPr>
              <a:t>The following scene is based on real events…….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rPr>
              <a:t>The characters have been anonymised to protect their identities…..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rPr>
              <a:t>There is only marginal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rPr>
              <a:t>dramatisation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rPr>
              <a:t> of the events….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9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2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0BD9-81CC-C861-9B1E-A031958B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biggest barrier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40B49-C1AC-698C-CFA3-4E7B03B5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Having overcome all the usual barriers individually, now have to prove we have at least 3 times, </a:t>
            </a:r>
          </a:p>
          <a:p>
            <a:r>
              <a:rPr lang="en-GB" dirty="0"/>
              <a:t>Or up </a:t>
            </a:r>
            <a:r>
              <a:rPr lang="en-GB"/>
              <a:t>to 6</a:t>
            </a:r>
            <a:endParaRPr lang="en-GB" dirty="0"/>
          </a:p>
          <a:p>
            <a:pPr lvl="1"/>
            <a:r>
              <a:rPr lang="en-GB" dirty="0"/>
              <a:t>Environmental Permit</a:t>
            </a:r>
          </a:p>
          <a:p>
            <a:pPr lvl="1"/>
            <a:r>
              <a:rPr lang="en-GB" dirty="0"/>
              <a:t>FRAP</a:t>
            </a:r>
          </a:p>
          <a:p>
            <a:pPr lvl="1"/>
            <a:r>
              <a:rPr lang="en-GB" dirty="0"/>
              <a:t>Impoundment Licence</a:t>
            </a:r>
          </a:p>
          <a:p>
            <a:pPr lvl="1"/>
            <a:r>
              <a:rPr lang="en-GB" dirty="0"/>
              <a:t>Revoking impoundment Licence</a:t>
            </a:r>
          </a:p>
          <a:p>
            <a:pPr lvl="1"/>
            <a:r>
              <a:rPr lang="en-GB" dirty="0"/>
              <a:t>Planning permission (possibly twice)</a:t>
            </a:r>
          </a:p>
          <a:p>
            <a:r>
              <a:rPr lang="en-GB" dirty="0"/>
              <a:t>With the same information….</a:t>
            </a:r>
          </a:p>
          <a:p>
            <a:pPr lvl="1"/>
            <a:r>
              <a:rPr lang="en-GB" dirty="0"/>
              <a:t>Often assessed by people with little technical knowledge</a:t>
            </a:r>
          </a:p>
        </p:txBody>
      </p:sp>
    </p:spTree>
    <p:extLst>
      <p:ext uri="{BB962C8B-B14F-4D97-AF65-F5344CB8AC3E}">
        <p14:creationId xmlns:p14="http://schemas.microsoft.com/office/powerpoint/2010/main" val="40453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9F1AE-6CC5-0C52-6942-0B92A286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7F581-DFE8-CB51-27CB-37422EC3F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ath with trees on the side of a river&#10;&#10;Description automatically generated">
            <a:extLst>
              <a:ext uri="{FF2B5EF4-FFF2-40B4-BE49-F238E27FC236}">
                <a16:creationId xmlns:a16="http://schemas.microsoft.com/office/drawing/2014/main" id="{E4A0F249-FEC6-2C78-25B0-8E9AF2756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77" y="0"/>
            <a:ext cx="10373152" cy="6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19B3-651C-84C1-90F0-88BCDA69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Regulation is the biggest barrier?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CBC6B-6E4F-1F63-3473-8FF13D289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But the low </a:t>
            </a:r>
            <a:r>
              <a:rPr lang="en-GB" u="sng" dirty="0"/>
              <a:t>risk</a:t>
            </a:r>
            <a:r>
              <a:rPr lang="en-GB" dirty="0"/>
              <a:t> impoundment check list…</a:t>
            </a:r>
          </a:p>
          <a:p>
            <a:r>
              <a:rPr lang="en-GB" dirty="0"/>
              <a:t>“Risk”  is subjective</a:t>
            </a:r>
          </a:p>
          <a:p>
            <a:pPr lvl="1"/>
            <a:r>
              <a:rPr lang="en-GB" dirty="0"/>
              <a:t>Likelihood x consequence</a:t>
            </a:r>
          </a:p>
          <a:p>
            <a:r>
              <a:rPr lang="en-GB" dirty="0"/>
              <a:t>Regulation or Risk Aversion?</a:t>
            </a:r>
          </a:p>
          <a:p>
            <a:r>
              <a:rPr lang="en-GB" dirty="0"/>
              <a:t>The system is not “Yes if”</a:t>
            </a:r>
          </a:p>
          <a:p>
            <a:r>
              <a:rPr lang="en-GB" dirty="0"/>
              <a:t>Its “No, but”</a:t>
            </a:r>
          </a:p>
          <a:p>
            <a:r>
              <a:rPr lang="en-GB" dirty="0"/>
              <a:t>We need to </a:t>
            </a:r>
            <a:r>
              <a:rPr lang="en-GB" u="sng" dirty="0"/>
              <a:t>remove</a:t>
            </a:r>
            <a:r>
              <a:rPr lang="en-GB" dirty="0"/>
              <a:t> the culture of risk aversion</a:t>
            </a:r>
          </a:p>
          <a:p>
            <a:r>
              <a:rPr lang="en-GB" dirty="0"/>
              <a:t>We need to </a:t>
            </a:r>
            <a:r>
              <a:rPr lang="en-GB" u="sng" dirty="0"/>
              <a:t>remove</a:t>
            </a:r>
            <a:r>
              <a:rPr lang="en-GB" dirty="0"/>
              <a:t> repetitive regulation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0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14C2E"/>
      </a:dk1>
      <a:lt1>
        <a:srgbClr val="0F83C2"/>
      </a:lt1>
      <a:dk2>
        <a:srgbClr val="FFFFFF"/>
      </a:dk2>
      <a:lt2>
        <a:srgbClr val="FFFFFF"/>
      </a:lt2>
      <a:accent1>
        <a:srgbClr val="314C2E"/>
      </a:accent1>
      <a:accent2>
        <a:srgbClr val="75FF8C"/>
      </a:accent2>
      <a:accent3>
        <a:srgbClr val="A8FFF2"/>
      </a:accent3>
      <a:accent4>
        <a:srgbClr val="0F83C2"/>
      </a:accent4>
      <a:accent5>
        <a:srgbClr val="45910D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RT Presentation.potx" id="{3F01D3BD-DAD5-4CF6-9C4D-6CA23D948FCA}" vid="{C0AFF5F8-9B61-43BD-BA16-35B82329DF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8eba2b-736c-4130-9c2b-5be309670a63">
      <Terms xmlns="http://schemas.microsoft.com/office/infopath/2007/PartnerControls"/>
    </lcf76f155ced4ddcb4097134ff3c332f>
    <TaxCatchAll xmlns="6873739b-ac2a-42c2-8726-99d802e0ee5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DE380CE3E7E14AAB014F0330B10991" ma:contentTypeVersion="14" ma:contentTypeDescription="Create a new document." ma:contentTypeScope="" ma:versionID="ed5762d70a14a6fefa3b5db1f086cf86">
  <xsd:schema xmlns:xsd="http://www.w3.org/2001/XMLSchema" xmlns:xs="http://www.w3.org/2001/XMLSchema" xmlns:p="http://schemas.microsoft.com/office/2006/metadata/properties" xmlns:ns2="6873739b-ac2a-42c2-8726-99d802e0ee55" xmlns:ns3="668eba2b-736c-4130-9c2b-5be309670a63" targetNamespace="http://schemas.microsoft.com/office/2006/metadata/properties" ma:root="true" ma:fieldsID="d522b5becb76876eac607d3bdd30fd41" ns2:_="" ns3:_="">
    <xsd:import namespace="6873739b-ac2a-42c2-8726-99d802e0ee55"/>
    <xsd:import namespace="668eba2b-736c-4130-9c2b-5be309670a6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73739b-ac2a-42c2-8726-99d802e0ee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eb8b328-0483-467a-b5f1-9c2f7c8db9e3}" ma:internalName="TaxCatchAll" ma:showField="CatchAllData" ma:web="6873739b-ac2a-42c2-8726-99d802e0ee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eba2b-736c-4130-9c2b-5be309670a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fbf6643-d42d-4a86-96d6-96d347c9cc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7822FA-3E9A-416C-B996-B65E063266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19EF64-633D-4291-BC0C-0270C336C67D}">
  <ds:schemaRefs>
    <ds:schemaRef ds:uri="http://schemas.microsoft.com/office/2006/metadata/properties"/>
    <ds:schemaRef ds:uri="http://schemas.microsoft.com/office/infopath/2007/PartnerControls"/>
    <ds:schemaRef ds:uri="a92fb3e3-1317-4829-a884-4b5bb77ec263"/>
    <ds:schemaRef ds:uri="5a1de030-3d6a-4d89-b8ce-b599a9c707f5"/>
    <ds:schemaRef ds:uri="668eba2b-736c-4130-9c2b-5be309670a63"/>
    <ds:schemaRef ds:uri="6873739b-ac2a-42c2-8726-99d802e0ee55"/>
  </ds:schemaRefs>
</ds:datastoreItem>
</file>

<file path=customXml/itemProps3.xml><?xml version="1.0" encoding="utf-8"?>
<ds:datastoreItem xmlns:ds="http://schemas.openxmlformats.org/officeDocument/2006/customXml" ds:itemID="{257F73A5-12F9-4255-B23A-74F24333C2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73739b-ac2a-42c2-8726-99d802e0ee55"/>
    <ds:schemaRef ds:uri="668eba2b-736c-4130-9c2b-5be309670a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RRT Presentation</Template>
  <TotalTime>0</TotalTime>
  <Words>570</Words>
  <Application>Microsoft Office PowerPoint</Application>
  <PresentationFormat>Widescreen</PresentationFormat>
  <Paragraphs>99</Paragraphs>
  <Slides>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Barriers to barrier removal</vt:lpstr>
      <vt:lpstr>The Ribble </vt:lpstr>
      <vt:lpstr>Some of the barriers to barrier removal </vt:lpstr>
      <vt:lpstr>Practical Barriers</vt:lpstr>
      <vt:lpstr>Hmmmm…..</vt:lpstr>
      <vt:lpstr>The biggest barrier</vt:lpstr>
      <vt:lpstr>PowerPoint Presentation</vt:lpstr>
      <vt:lpstr>Regulation is the biggest barrier?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Ribble Rivers Trust</dc:title>
  <dc:creator>Jack Spees</dc:creator>
  <cp:lastModifiedBy>Jack Spees</cp:lastModifiedBy>
  <cp:revision>2</cp:revision>
  <dcterms:created xsi:type="dcterms:W3CDTF">2023-05-10T08:29:06Z</dcterms:created>
  <dcterms:modified xsi:type="dcterms:W3CDTF">2023-05-15T09:58:20Z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0x010100DF813258BAF7394F8380BD2F7EA63012</vt:lpwstr>
  </property>
  <property fmtid="{D5CDD505-2E9C-101B-9397-08002B2CF9AE}" pid="3" name="MediaServiceImageTags">
    <vt:lpwstr/>
  </property>
</Properties>
</file>